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2" r:id="rId1"/>
    <p:sldMasterId id="2147483726" r:id="rId2"/>
  </p:sldMasterIdLst>
  <p:notesMasterIdLst>
    <p:notesMasterId r:id="rId57"/>
  </p:notesMasterIdLst>
  <p:sldIdLst>
    <p:sldId id="348" r:id="rId3"/>
    <p:sldId id="349" r:id="rId4"/>
    <p:sldId id="350" r:id="rId5"/>
    <p:sldId id="351" r:id="rId6"/>
    <p:sldId id="352" r:id="rId7"/>
    <p:sldId id="353" r:id="rId8"/>
    <p:sldId id="256" r:id="rId9"/>
    <p:sldId id="296" r:id="rId10"/>
    <p:sldId id="297" r:id="rId11"/>
    <p:sldId id="328" r:id="rId12"/>
    <p:sldId id="259" r:id="rId13"/>
    <p:sldId id="298" r:id="rId14"/>
    <p:sldId id="329" r:id="rId15"/>
    <p:sldId id="330" r:id="rId16"/>
    <p:sldId id="331" r:id="rId17"/>
    <p:sldId id="332" r:id="rId18"/>
    <p:sldId id="333" r:id="rId19"/>
    <p:sldId id="299" r:id="rId20"/>
    <p:sldId id="300" r:id="rId21"/>
    <p:sldId id="275" r:id="rId22"/>
    <p:sldId id="301" r:id="rId23"/>
    <p:sldId id="302" r:id="rId24"/>
    <p:sldId id="334" r:id="rId25"/>
    <p:sldId id="335" r:id="rId26"/>
    <p:sldId id="263" r:id="rId27"/>
    <p:sldId id="342" r:id="rId28"/>
    <p:sldId id="304" r:id="rId29"/>
    <p:sldId id="305" r:id="rId30"/>
    <p:sldId id="312" r:id="rId31"/>
    <p:sldId id="257" r:id="rId32"/>
    <p:sldId id="315" r:id="rId33"/>
    <p:sldId id="354" r:id="rId34"/>
    <p:sldId id="268" r:id="rId35"/>
    <p:sldId id="283" r:id="rId36"/>
    <p:sldId id="321" r:id="rId37"/>
    <p:sldId id="258" r:id="rId38"/>
    <p:sldId id="343" r:id="rId39"/>
    <p:sldId id="355" r:id="rId40"/>
    <p:sldId id="320" r:id="rId41"/>
    <p:sldId id="322" r:id="rId42"/>
    <p:sldId id="272" r:id="rId43"/>
    <p:sldId id="344" r:id="rId44"/>
    <p:sldId id="356" r:id="rId45"/>
    <p:sldId id="357" r:id="rId46"/>
    <p:sldId id="278" r:id="rId47"/>
    <p:sldId id="345" r:id="rId48"/>
    <p:sldId id="323" r:id="rId49"/>
    <p:sldId id="281" r:id="rId50"/>
    <p:sldId id="269" r:id="rId51"/>
    <p:sldId id="280" r:id="rId52"/>
    <p:sldId id="282" r:id="rId53"/>
    <p:sldId id="261" r:id="rId54"/>
    <p:sldId id="327" r:id="rId55"/>
    <p:sldId id="326" r:id="rId56"/>
  </p:sldIdLst>
  <p:sldSz cx="9144000" cy="6858000" type="screen4x3"/>
  <p:notesSz cx="6797675" cy="9872663"/>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4D89"/>
    <a:srgbClr val="233285"/>
    <a:srgbClr val="918378"/>
    <a:srgbClr val="4793B7"/>
    <a:srgbClr val="C5441D"/>
    <a:srgbClr val="C5001D"/>
    <a:srgbClr val="E50081"/>
    <a:srgbClr val="E7001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88139" autoAdjust="0"/>
  </p:normalViewPr>
  <p:slideViewPr>
    <p:cSldViewPr>
      <p:cViewPr varScale="1">
        <p:scale>
          <a:sx n="64" d="100"/>
          <a:sy n="64" d="100"/>
        </p:scale>
        <p:origin x="1614"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5B5624-26D9-4D1C-9BBF-C32F35F64250}" type="doc">
      <dgm:prSet loTypeId="urn:microsoft.com/office/officeart/2005/8/layout/process1" loCatId="process" qsTypeId="urn:microsoft.com/office/officeart/2005/8/quickstyle/simple1" qsCatId="simple" csTypeId="urn:microsoft.com/office/officeart/2005/8/colors/accent1_2" csCatId="accent1" phldr="1"/>
      <dgm:spPr/>
    </dgm:pt>
    <dgm:pt modelId="{AC820C88-F6A0-41F5-8FD8-D5484ACE7DD6}">
      <dgm:prSet phldrT="[Tekst]" custT="1"/>
      <dgm:spPr>
        <a:solidFill>
          <a:srgbClr val="002060"/>
        </a:solidFill>
      </dgm:spPr>
      <dgm:t>
        <a:bodyPr/>
        <a:lstStyle/>
        <a:p>
          <a:r>
            <a:rPr lang="nl-NL" sz="1400" dirty="0"/>
            <a:t>Input</a:t>
          </a:r>
        </a:p>
      </dgm:t>
    </dgm:pt>
    <dgm:pt modelId="{07AF1AD6-C397-4522-B017-A4D474433E9C}" type="parTrans" cxnId="{AB82C06E-74AA-4C11-AD50-A2D7C848D66C}">
      <dgm:prSet/>
      <dgm:spPr/>
      <dgm:t>
        <a:bodyPr/>
        <a:lstStyle/>
        <a:p>
          <a:endParaRPr lang="nl-NL"/>
        </a:p>
      </dgm:t>
    </dgm:pt>
    <dgm:pt modelId="{D53CF537-082C-456D-B0A5-E101D05E1F35}" type="sibTrans" cxnId="{AB82C06E-74AA-4C11-AD50-A2D7C848D66C}">
      <dgm:prSet custT="1"/>
      <dgm:spPr>
        <a:solidFill>
          <a:schemeClr val="tx1"/>
        </a:solidFill>
      </dgm:spPr>
      <dgm:t>
        <a:bodyPr/>
        <a:lstStyle/>
        <a:p>
          <a:endParaRPr lang="nl-NL" sz="1400"/>
        </a:p>
      </dgm:t>
    </dgm:pt>
    <dgm:pt modelId="{EE5D8C3E-C1DD-45AF-BC09-2E1193C41AF1}">
      <dgm:prSet phldrT="[Tekst]" custT="1"/>
      <dgm:spPr>
        <a:solidFill>
          <a:srgbClr val="FF6600"/>
        </a:solidFill>
      </dgm:spPr>
      <dgm:t>
        <a:bodyPr/>
        <a:lstStyle/>
        <a:p>
          <a:r>
            <a:rPr lang="nl-NL" sz="1400" dirty="0" err="1"/>
            <a:t>Trans-formation</a:t>
          </a:r>
          <a:r>
            <a:rPr lang="nl-NL" sz="1400" dirty="0"/>
            <a:t> </a:t>
          </a:r>
          <a:r>
            <a:rPr lang="nl-NL" sz="1400" dirty="0" err="1"/>
            <a:t>process</a:t>
          </a:r>
          <a:endParaRPr lang="nl-NL" sz="1400" dirty="0"/>
        </a:p>
      </dgm:t>
    </dgm:pt>
    <dgm:pt modelId="{8187120D-6D88-40AF-8C2C-65D804D655C5}" type="parTrans" cxnId="{6882CDCC-2054-4559-A2F3-65EB5380BDFA}">
      <dgm:prSet/>
      <dgm:spPr/>
      <dgm:t>
        <a:bodyPr/>
        <a:lstStyle/>
        <a:p>
          <a:endParaRPr lang="nl-NL"/>
        </a:p>
      </dgm:t>
    </dgm:pt>
    <dgm:pt modelId="{CBF95B70-9747-4352-ACA5-B32DEEA18A19}" type="sibTrans" cxnId="{6882CDCC-2054-4559-A2F3-65EB5380BDFA}">
      <dgm:prSet custT="1"/>
      <dgm:spPr>
        <a:solidFill>
          <a:schemeClr val="tx1"/>
        </a:solidFill>
      </dgm:spPr>
      <dgm:t>
        <a:bodyPr/>
        <a:lstStyle/>
        <a:p>
          <a:endParaRPr lang="nl-NL" sz="1400"/>
        </a:p>
      </dgm:t>
    </dgm:pt>
    <dgm:pt modelId="{2BFE4F1C-FFD4-4812-A9D4-5C3EF37988A1}">
      <dgm:prSet phldrT="[Tekst]" custT="1"/>
      <dgm:spPr>
        <a:solidFill>
          <a:srgbClr val="002060"/>
        </a:solidFill>
      </dgm:spPr>
      <dgm:t>
        <a:bodyPr/>
        <a:lstStyle/>
        <a:p>
          <a:r>
            <a:rPr lang="nl-NL" sz="1400" dirty="0"/>
            <a:t>Output</a:t>
          </a:r>
        </a:p>
      </dgm:t>
    </dgm:pt>
    <dgm:pt modelId="{4DCE2255-0E37-4374-BE0A-9D1831F002E4}" type="parTrans" cxnId="{0031F219-F07B-41AF-9722-23A9B78E980B}">
      <dgm:prSet/>
      <dgm:spPr/>
      <dgm:t>
        <a:bodyPr/>
        <a:lstStyle/>
        <a:p>
          <a:endParaRPr lang="nl-NL"/>
        </a:p>
      </dgm:t>
    </dgm:pt>
    <dgm:pt modelId="{3B0E1927-3178-4D9B-9608-282A5A6CA8D1}" type="sibTrans" cxnId="{0031F219-F07B-41AF-9722-23A9B78E980B}">
      <dgm:prSet custT="1"/>
      <dgm:spPr>
        <a:solidFill>
          <a:schemeClr val="tx1"/>
        </a:solidFill>
      </dgm:spPr>
      <dgm:t>
        <a:bodyPr/>
        <a:lstStyle/>
        <a:p>
          <a:endParaRPr lang="nl-NL" sz="1400"/>
        </a:p>
      </dgm:t>
    </dgm:pt>
    <dgm:pt modelId="{B5DD8C0E-F847-4DF6-8B3C-CCC722093A68}">
      <dgm:prSet phldrT="[Tekst]" custT="1"/>
      <dgm:spPr>
        <a:solidFill>
          <a:srgbClr val="FF6600"/>
        </a:solidFill>
      </dgm:spPr>
      <dgm:t>
        <a:bodyPr/>
        <a:lstStyle/>
        <a:p>
          <a:r>
            <a:rPr lang="nl-NL" sz="1400" dirty="0"/>
            <a:t>Target </a:t>
          </a:r>
          <a:r>
            <a:rPr lang="nl-NL" sz="1400" dirty="0" err="1"/>
            <a:t>realization</a:t>
          </a:r>
          <a:endParaRPr lang="nl-NL" sz="1400" dirty="0"/>
        </a:p>
      </dgm:t>
    </dgm:pt>
    <dgm:pt modelId="{EDB41B8C-7F08-42B6-8BA7-66A4F7A65EBF}" type="sibTrans" cxnId="{3410DBA6-00EB-438C-9F5C-3EAF433F815C}">
      <dgm:prSet/>
      <dgm:spPr/>
      <dgm:t>
        <a:bodyPr/>
        <a:lstStyle/>
        <a:p>
          <a:endParaRPr lang="nl-NL"/>
        </a:p>
      </dgm:t>
    </dgm:pt>
    <dgm:pt modelId="{E1DB32FC-D467-498E-811B-C5D2A89C1A76}" type="parTrans" cxnId="{3410DBA6-00EB-438C-9F5C-3EAF433F815C}">
      <dgm:prSet/>
      <dgm:spPr/>
      <dgm:t>
        <a:bodyPr/>
        <a:lstStyle/>
        <a:p>
          <a:endParaRPr lang="nl-NL"/>
        </a:p>
      </dgm:t>
    </dgm:pt>
    <dgm:pt modelId="{4DE758A3-F9D0-4C40-AC17-A5CC1CE45EED}" type="pres">
      <dgm:prSet presAssocID="{B65B5624-26D9-4D1C-9BBF-C32F35F64250}" presName="Name0" presStyleCnt="0">
        <dgm:presLayoutVars>
          <dgm:dir/>
          <dgm:resizeHandles val="exact"/>
        </dgm:presLayoutVars>
      </dgm:prSet>
      <dgm:spPr/>
    </dgm:pt>
    <dgm:pt modelId="{62D37273-1573-48CE-9701-AB986D19F6E0}" type="pres">
      <dgm:prSet presAssocID="{AC820C88-F6A0-41F5-8FD8-D5484ACE7DD6}" presName="node" presStyleLbl="node1" presStyleIdx="0" presStyleCnt="4">
        <dgm:presLayoutVars>
          <dgm:bulletEnabled val="1"/>
        </dgm:presLayoutVars>
      </dgm:prSet>
      <dgm:spPr>
        <a:prstGeom prst="flowChartDecision">
          <a:avLst/>
        </a:prstGeom>
      </dgm:spPr>
      <dgm:t>
        <a:bodyPr/>
        <a:lstStyle/>
        <a:p>
          <a:endParaRPr lang="nl-NL"/>
        </a:p>
      </dgm:t>
    </dgm:pt>
    <dgm:pt modelId="{0051D5B1-0DB0-48B8-8FBD-C3F61E78A0F6}" type="pres">
      <dgm:prSet presAssocID="{D53CF537-082C-456D-B0A5-E101D05E1F35}" presName="sibTrans" presStyleLbl="sibTrans2D1" presStyleIdx="0" presStyleCnt="3"/>
      <dgm:spPr/>
      <dgm:t>
        <a:bodyPr/>
        <a:lstStyle/>
        <a:p>
          <a:endParaRPr lang="nl-NL"/>
        </a:p>
      </dgm:t>
    </dgm:pt>
    <dgm:pt modelId="{F4C25B6D-BB3A-4415-8449-46C371EE6DCA}" type="pres">
      <dgm:prSet presAssocID="{D53CF537-082C-456D-B0A5-E101D05E1F35}" presName="connectorText" presStyleLbl="sibTrans2D1" presStyleIdx="0" presStyleCnt="3"/>
      <dgm:spPr/>
      <dgm:t>
        <a:bodyPr/>
        <a:lstStyle/>
        <a:p>
          <a:endParaRPr lang="nl-NL"/>
        </a:p>
      </dgm:t>
    </dgm:pt>
    <dgm:pt modelId="{6DCF4749-1E02-4F43-9F36-9DDA59662677}" type="pres">
      <dgm:prSet presAssocID="{EE5D8C3E-C1DD-45AF-BC09-2E1193C41AF1}" presName="node" presStyleLbl="node1" presStyleIdx="1" presStyleCnt="4">
        <dgm:presLayoutVars>
          <dgm:bulletEnabled val="1"/>
        </dgm:presLayoutVars>
      </dgm:prSet>
      <dgm:spPr>
        <a:prstGeom prst="ellipse">
          <a:avLst/>
        </a:prstGeom>
      </dgm:spPr>
      <dgm:t>
        <a:bodyPr/>
        <a:lstStyle/>
        <a:p>
          <a:endParaRPr lang="nl-NL"/>
        </a:p>
      </dgm:t>
    </dgm:pt>
    <dgm:pt modelId="{C38F8DC4-5C8A-4719-8AEF-D742F28ABBE4}" type="pres">
      <dgm:prSet presAssocID="{CBF95B70-9747-4352-ACA5-B32DEEA18A19}" presName="sibTrans" presStyleLbl="sibTrans2D1" presStyleIdx="1" presStyleCnt="3"/>
      <dgm:spPr/>
      <dgm:t>
        <a:bodyPr/>
        <a:lstStyle/>
        <a:p>
          <a:endParaRPr lang="nl-NL"/>
        </a:p>
      </dgm:t>
    </dgm:pt>
    <dgm:pt modelId="{90C34E82-231C-4BE4-A753-1C581765B03F}" type="pres">
      <dgm:prSet presAssocID="{CBF95B70-9747-4352-ACA5-B32DEEA18A19}" presName="connectorText" presStyleLbl="sibTrans2D1" presStyleIdx="1" presStyleCnt="3"/>
      <dgm:spPr/>
      <dgm:t>
        <a:bodyPr/>
        <a:lstStyle/>
        <a:p>
          <a:endParaRPr lang="nl-NL"/>
        </a:p>
      </dgm:t>
    </dgm:pt>
    <dgm:pt modelId="{E00EF8F5-6A29-4E63-921A-A2F7B8F10CD5}" type="pres">
      <dgm:prSet presAssocID="{2BFE4F1C-FFD4-4812-A9D4-5C3EF37988A1}" presName="node" presStyleLbl="node1" presStyleIdx="2" presStyleCnt="4">
        <dgm:presLayoutVars>
          <dgm:bulletEnabled val="1"/>
        </dgm:presLayoutVars>
      </dgm:prSet>
      <dgm:spPr>
        <a:prstGeom prst="flowChartDecision">
          <a:avLst/>
        </a:prstGeom>
      </dgm:spPr>
      <dgm:t>
        <a:bodyPr/>
        <a:lstStyle/>
        <a:p>
          <a:endParaRPr lang="nl-NL"/>
        </a:p>
      </dgm:t>
    </dgm:pt>
    <dgm:pt modelId="{E8FBD2B4-A826-43A5-B812-08B65FBE2576}" type="pres">
      <dgm:prSet presAssocID="{3B0E1927-3178-4D9B-9608-282A5A6CA8D1}" presName="sibTrans" presStyleLbl="sibTrans2D1" presStyleIdx="2" presStyleCnt="3"/>
      <dgm:spPr/>
      <dgm:t>
        <a:bodyPr/>
        <a:lstStyle/>
        <a:p>
          <a:endParaRPr lang="nl-NL"/>
        </a:p>
      </dgm:t>
    </dgm:pt>
    <dgm:pt modelId="{3D00D0DD-9278-46D5-928C-FD3ACDF9C60E}" type="pres">
      <dgm:prSet presAssocID="{3B0E1927-3178-4D9B-9608-282A5A6CA8D1}" presName="connectorText" presStyleLbl="sibTrans2D1" presStyleIdx="2" presStyleCnt="3"/>
      <dgm:spPr/>
      <dgm:t>
        <a:bodyPr/>
        <a:lstStyle/>
        <a:p>
          <a:endParaRPr lang="nl-NL"/>
        </a:p>
      </dgm:t>
    </dgm:pt>
    <dgm:pt modelId="{419A688D-8C8B-40B6-B5E1-7A811B7D88D5}" type="pres">
      <dgm:prSet presAssocID="{B5DD8C0E-F847-4DF6-8B3C-CCC722093A68}" presName="node" presStyleLbl="node1" presStyleIdx="3" presStyleCnt="4">
        <dgm:presLayoutVars>
          <dgm:bulletEnabled val="1"/>
        </dgm:presLayoutVars>
      </dgm:prSet>
      <dgm:spPr>
        <a:prstGeom prst="ellipse">
          <a:avLst/>
        </a:prstGeom>
      </dgm:spPr>
      <dgm:t>
        <a:bodyPr/>
        <a:lstStyle/>
        <a:p>
          <a:endParaRPr lang="nl-NL"/>
        </a:p>
      </dgm:t>
    </dgm:pt>
  </dgm:ptLst>
  <dgm:cxnLst>
    <dgm:cxn modelId="{B5B45124-307A-4007-BBD7-3345EFB521A9}" type="presOf" srcId="{D53CF537-082C-456D-B0A5-E101D05E1F35}" destId="{F4C25B6D-BB3A-4415-8449-46C371EE6DCA}" srcOrd="1" destOrd="0" presId="urn:microsoft.com/office/officeart/2005/8/layout/process1"/>
    <dgm:cxn modelId="{B580E571-A956-4ABD-8785-6D8298BEF088}" type="presOf" srcId="{2BFE4F1C-FFD4-4812-A9D4-5C3EF37988A1}" destId="{E00EF8F5-6A29-4E63-921A-A2F7B8F10CD5}" srcOrd="0" destOrd="0" presId="urn:microsoft.com/office/officeart/2005/8/layout/process1"/>
    <dgm:cxn modelId="{178589C2-B6C0-4092-8CB4-69B965587A3F}" type="presOf" srcId="{B5DD8C0E-F847-4DF6-8B3C-CCC722093A68}" destId="{419A688D-8C8B-40B6-B5E1-7A811B7D88D5}" srcOrd="0" destOrd="0" presId="urn:microsoft.com/office/officeart/2005/8/layout/process1"/>
    <dgm:cxn modelId="{06C24C51-2B9C-48A3-81CF-44761495799F}" type="presOf" srcId="{D53CF537-082C-456D-B0A5-E101D05E1F35}" destId="{0051D5B1-0DB0-48B8-8FBD-C3F61E78A0F6}" srcOrd="0" destOrd="0" presId="urn:microsoft.com/office/officeart/2005/8/layout/process1"/>
    <dgm:cxn modelId="{7B868F68-E867-4913-8703-46405B330BA4}" type="presOf" srcId="{3B0E1927-3178-4D9B-9608-282A5A6CA8D1}" destId="{3D00D0DD-9278-46D5-928C-FD3ACDF9C60E}" srcOrd="1" destOrd="0" presId="urn:microsoft.com/office/officeart/2005/8/layout/process1"/>
    <dgm:cxn modelId="{059C1CB1-DF93-46D8-A9A1-0CA1F25C5A8F}" type="presOf" srcId="{B65B5624-26D9-4D1C-9BBF-C32F35F64250}" destId="{4DE758A3-F9D0-4C40-AC17-A5CC1CE45EED}" srcOrd="0" destOrd="0" presId="urn:microsoft.com/office/officeart/2005/8/layout/process1"/>
    <dgm:cxn modelId="{3E5AF657-0F1C-4051-A7D4-4477D60AB414}" type="presOf" srcId="{CBF95B70-9747-4352-ACA5-B32DEEA18A19}" destId="{90C34E82-231C-4BE4-A753-1C581765B03F}" srcOrd="1" destOrd="0" presId="urn:microsoft.com/office/officeart/2005/8/layout/process1"/>
    <dgm:cxn modelId="{139676EE-3585-4C29-92CE-86D62A14A8AB}" type="presOf" srcId="{CBF95B70-9747-4352-ACA5-B32DEEA18A19}" destId="{C38F8DC4-5C8A-4719-8AEF-D742F28ABBE4}" srcOrd="0" destOrd="0" presId="urn:microsoft.com/office/officeart/2005/8/layout/process1"/>
    <dgm:cxn modelId="{3410DBA6-00EB-438C-9F5C-3EAF433F815C}" srcId="{B65B5624-26D9-4D1C-9BBF-C32F35F64250}" destId="{B5DD8C0E-F847-4DF6-8B3C-CCC722093A68}" srcOrd="3" destOrd="0" parTransId="{E1DB32FC-D467-498E-811B-C5D2A89C1A76}" sibTransId="{EDB41B8C-7F08-42B6-8BA7-66A4F7A65EBF}"/>
    <dgm:cxn modelId="{EB9B4280-CBCD-4D22-8C7A-E014480D261B}" type="presOf" srcId="{EE5D8C3E-C1DD-45AF-BC09-2E1193C41AF1}" destId="{6DCF4749-1E02-4F43-9F36-9DDA59662677}" srcOrd="0" destOrd="0" presId="urn:microsoft.com/office/officeart/2005/8/layout/process1"/>
    <dgm:cxn modelId="{F106B846-0F09-4007-926C-DF2148C22DAC}" type="presOf" srcId="{3B0E1927-3178-4D9B-9608-282A5A6CA8D1}" destId="{E8FBD2B4-A826-43A5-B812-08B65FBE2576}" srcOrd="0" destOrd="0" presId="urn:microsoft.com/office/officeart/2005/8/layout/process1"/>
    <dgm:cxn modelId="{0CBEE933-32C4-47EB-B07B-07434383956F}" type="presOf" srcId="{AC820C88-F6A0-41F5-8FD8-D5484ACE7DD6}" destId="{62D37273-1573-48CE-9701-AB986D19F6E0}" srcOrd="0" destOrd="0" presId="urn:microsoft.com/office/officeart/2005/8/layout/process1"/>
    <dgm:cxn modelId="{0031F219-F07B-41AF-9722-23A9B78E980B}" srcId="{B65B5624-26D9-4D1C-9BBF-C32F35F64250}" destId="{2BFE4F1C-FFD4-4812-A9D4-5C3EF37988A1}" srcOrd="2" destOrd="0" parTransId="{4DCE2255-0E37-4374-BE0A-9D1831F002E4}" sibTransId="{3B0E1927-3178-4D9B-9608-282A5A6CA8D1}"/>
    <dgm:cxn modelId="{AB82C06E-74AA-4C11-AD50-A2D7C848D66C}" srcId="{B65B5624-26D9-4D1C-9BBF-C32F35F64250}" destId="{AC820C88-F6A0-41F5-8FD8-D5484ACE7DD6}" srcOrd="0" destOrd="0" parTransId="{07AF1AD6-C397-4522-B017-A4D474433E9C}" sibTransId="{D53CF537-082C-456D-B0A5-E101D05E1F35}"/>
    <dgm:cxn modelId="{6882CDCC-2054-4559-A2F3-65EB5380BDFA}" srcId="{B65B5624-26D9-4D1C-9BBF-C32F35F64250}" destId="{EE5D8C3E-C1DD-45AF-BC09-2E1193C41AF1}" srcOrd="1" destOrd="0" parTransId="{8187120D-6D88-40AF-8C2C-65D804D655C5}" sibTransId="{CBF95B70-9747-4352-ACA5-B32DEEA18A19}"/>
    <dgm:cxn modelId="{2433854D-FCC0-4889-A34B-4FE35481E3F0}" type="presParOf" srcId="{4DE758A3-F9D0-4C40-AC17-A5CC1CE45EED}" destId="{62D37273-1573-48CE-9701-AB986D19F6E0}" srcOrd="0" destOrd="0" presId="urn:microsoft.com/office/officeart/2005/8/layout/process1"/>
    <dgm:cxn modelId="{CEBEEC76-B8DE-4462-BED8-9B7E39AAEF35}" type="presParOf" srcId="{4DE758A3-F9D0-4C40-AC17-A5CC1CE45EED}" destId="{0051D5B1-0DB0-48B8-8FBD-C3F61E78A0F6}" srcOrd="1" destOrd="0" presId="urn:microsoft.com/office/officeart/2005/8/layout/process1"/>
    <dgm:cxn modelId="{CE743A1E-C454-48F7-A099-004A73068D85}" type="presParOf" srcId="{0051D5B1-0DB0-48B8-8FBD-C3F61E78A0F6}" destId="{F4C25B6D-BB3A-4415-8449-46C371EE6DCA}" srcOrd="0" destOrd="0" presId="urn:microsoft.com/office/officeart/2005/8/layout/process1"/>
    <dgm:cxn modelId="{3BDD5DA0-7DA5-4AB8-8E4E-661FE44936CC}" type="presParOf" srcId="{4DE758A3-F9D0-4C40-AC17-A5CC1CE45EED}" destId="{6DCF4749-1E02-4F43-9F36-9DDA59662677}" srcOrd="2" destOrd="0" presId="urn:microsoft.com/office/officeart/2005/8/layout/process1"/>
    <dgm:cxn modelId="{D148475C-5067-431F-970A-7CD9A8B772E3}" type="presParOf" srcId="{4DE758A3-F9D0-4C40-AC17-A5CC1CE45EED}" destId="{C38F8DC4-5C8A-4719-8AEF-D742F28ABBE4}" srcOrd="3" destOrd="0" presId="urn:microsoft.com/office/officeart/2005/8/layout/process1"/>
    <dgm:cxn modelId="{95891EE4-1D3A-4F88-AD60-D104F300D73C}" type="presParOf" srcId="{C38F8DC4-5C8A-4719-8AEF-D742F28ABBE4}" destId="{90C34E82-231C-4BE4-A753-1C581765B03F}" srcOrd="0" destOrd="0" presId="urn:microsoft.com/office/officeart/2005/8/layout/process1"/>
    <dgm:cxn modelId="{819615F3-93B9-41DD-8B55-2673A6AEA8D6}" type="presParOf" srcId="{4DE758A3-F9D0-4C40-AC17-A5CC1CE45EED}" destId="{E00EF8F5-6A29-4E63-921A-A2F7B8F10CD5}" srcOrd="4" destOrd="0" presId="urn:microsoft.com/office/officeart/2005/8/layout/process1"/>
    <dgm:cxn modelId="{A7CB34EC-4EDB-447D-A413-A255B77FD17F}" type="presParOf" srcId="{4DE758A3-F9D0-4C40-AC17-A5CC1CE45EED}" destId="{E8FBD2B4-A826-43A5-B812-08B65FBE2576}" srcOrd="5" destOrd="0" presId="urn:microsoft.com/office/officeart/2005/8/layout/process1"/>
    <dgm:cxn modelId="{8972A678-7C2E-4274-8FD5-B552E6751AF6}" type="presParOf" srcId="{E8FBD2B4-A826-43A5-B812-08B65FBE2576}" destId="{3D00D0DD-9278-46D5-928C-FD3ACDF9C60E}" srcOrd="0" destOrd="0" presId="urn:microsoft.com/office/officeart/2005/8/layout/process1"/>
    <dgm:cxn modelId="{B5263DA5-9679-4A80-ADDE-26A77939F09B}" type="presParOf" srcId="{4DE758A3-F9D0-4C40-AC17-A5CC1CE45EED}" destId="{419A688D-8C8B-40B6-B5E1-7A811B7D88D5}"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D37273-1573-48CE-9701-AB986D19F6E0}">
      <dsp:nvSpPr>
        <dsp:cNvPr id="0" name=""/>
        <dsp:cNvSpPr/>
      </dsp:nvSpPr>
      <dsp:spPr>
        <a:xfrm>
          <a:off x="3544" y="1687788"/>
          <a:ext cx="1549578" cy="1016910"/>
        </a:xfrm>
        <a:prstGeom prst="flowChartDecisi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nl-NL" sz="1400" kern="1200" dirty="0"/>
            <a:t>Input</a:t>
          </a:r>
        </a:p>
      </dsp:txBody>
      <dsp:txXfrm>
        <a:off x="390939" y="1942016"/>
        <a:ext cx="774789" cy="508455"/>
      </dsp:txXfrm>
    </dsp:sp>
    <dsp:sp modelId="{0051D5B1-0DB0-48B8-8FBD-C3F61E78A0F6}">
      <dsp:nvSpPr>
        <dsp:cNvPr id="0" name=""/>
        <dsp:cNvSpPr/>
      </dsp:nvSpPr>
      <dsp:spPr>
        <a:xfrm>
          <a:off x="1708080" y="2004096"/>
          <a:ext cx="328510" cy="38429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nl-NL" sz="1400" kern="1200"/>
        </a:p>
      </dsp:txBody>
      <dsp:txXfrm>
        <a:off x="1708080" y="2080955"/>
        <a:ext cx="229957" cy="230577"/>
      </dsp:txXfrm>
    </dsp:sp>
    <dsp:sp modelId="{6DCF4749-1E02-4F43-9F36-9DDA59662677}">
      <dsp:nvSpPr>
        <dsp:cNvPr id="0" name=""/>
        <dsp:cNvSpPr/>
      </dsp:nvSpPr>
      <dsp:spPr>
        <a:xfrm>
          <a:off x="2172953" y="1687788"/>
          <a:ext cx="1549578" cy="1016910"/>
        </a:xfrm>
        <a:prstGeom prst="ellipse">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nl-NL" sz="1400" kern="1200" dirty="0" err="1"/>
            <a:t>Trans-formation</a:t>
          </a:r>
          <a:r>
            <a:rPr lang="nl-NL" sz="1400" kern="1200" dirty="0"/>
            <a:t> </a:t>
          </a:r>
          <a:r>
            <a:rPr lang="nl-NL" sz="1400" kern="1200" dirty="0" err="1"/>
            <a:t>process</a:t>
          </a:r>
          <a:endParaRPr lang="nl-NL" sz="1400" kern="1200" dirty="0"/>
        </a:p>
      </dsp:txBody>
      <dsp:txXfrm>
        <a:off x="2399883" y="1836711"/>
        <a:ext cx="1095718" cy="719064"/>
      </dsp:txXfrm>
    </dsp:sp>
    <dsp:sp modelId="{C38F8DC4-5C8A-4719-8AEF-D742F28ABBE4}">
      <dsp:nvSpPr>
        <dsp:cNvPr id="0" name=""/>
        <dsp:cNvSpPr/>
      </dsp:nvSpPr>
      <dsp:spPr>
        <a:xfrm>
          <a:off x="3877490" y="2004096"/>
          <a:ext cx="328510" cy="38429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nl-NL" sz="1400" kern="1200"/>
        </a:p>
      </dsp:txBody>
      <dsp:txXfrm>
        <a:off x="3877490" y="2080955"/>
        <a:ext cx="229957" cy="230577"/>
      </dsp:txXfrm>
    </dsp:sp>
    <dsp:sp modelId="{E00EF8F5-6A29-4E63-921A-A2F7B8F10CD5}">
      <dsp:nvSpPr>
        <dsp:cNvPr id="0" name=""/>
        <dsp:cNvSpPr/>
      </dsp:nvSpPr>
      <dsp:spPr>
        <a:xfrm>
          <a:off x="4342363" y="1687788"/>
          <a:ext cx="1549578" cy="1016910"/>
        </a:xfrm>
        <a:prstGeom prst="flowChartDecisi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nl-NL" sz="1400" kern="1200" dirty="0"/>
            <a:t>Output</a:t>
          </a:r>
        </a:p>
      </dsp:txBody>
      <dsp:txXfrm>
        <a:off x="4729758" y="1942016"/>
        <a:ext cx="774789" cy="508455"/>
      </dsp:txXfrm>
    </dsp:sp>
    <dsp:sp modelId="{E8FBD2B4-A826-43A5-B812-08B65FBE2576}">
      <dsp:nvSpPr>
        <dsp:cNvPr id="0" name=""/>
        <dsp:cNvSpPr/>
      </dsp:nvSpPr>
      <dsp:spPr>
        <a:xfrm>
          <a:off x="6046899" y="2004096"/>
          <a:ext cx="328510" cy="38429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nl-NL" sz="1400" kern="1200"/>
        </a:p>
      </dsp:txBody>
      <dsp:txXfrm>
        <a:off x="6046899" y="2080955"/>
        <a:ext cx="229957" cy="230577"/>
      </dsp:txXfrm>
    </dsp:sp>
    <dsp:sp modelId="{419A688D-8C8B-40B6-B5E1-7A811B7D88D5}">
      <dsp:nvSpPr>
        <dsp:cNvPr id="0" name=""/>
        <dsp:cNvSpPr/>
      </dsp:nvSpPr>
      <dsp:spPr>
        <a:xfrm>
          <a:off x="6511773" y="1687788"/>
          <a:ext cx="1549578" cy="1016910"/>
        </a:xfrm>
        <a:prstGeom prst="ellipse">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nl-NL" sz="1400" kern="1200" dirty="0"/>
            <a:t>Target </a:t>
          </a:r>
          <a:r>
            <a:rPr lang="nl-NL" sz="1400" kern="1200" dirty="0" err="1"/>
            <a:t>realization</a:t>
          </a:r>
          <a:endParaRPr lang="nl-NL" sz="1400" kern="1200" dirty="0"/>
        </a:p>
      </dsp:txBody>
      <dsp:txXfrm>
        <a:off x="6738703" y="1836711"/>
        <a:ext cx="1095718" cy="71906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3633"/>
          </a:xfrm>
          <a:prstGeom prst="rect">
            <a:avLst/>
          </a:prstGeom>
        </p:spPr>
        <p:txBody>
          <a:bodyPr vert="horz" lIns="95218" tIns="47609" rIns="95218" bIns="47609" rtlCol="0"/>
          <a:lstStyle>
            <a:lvl1pPr algn="l">
              <a:defRPr sz="1200"/>
            </a:lvl1pPr>
          </a:lstStyle>
          <a:p>
            <a:endParaRPr lang="nl-NL"/>
          </a:p>
        </p:txBody>
      </p:sp>
      <p:sp>
        <p:nvSpPr>
          <p:cNvPr id="3" name="Tijdelijke aanduiding voor datum 2"/>
          <p:cNvSpPr>
            <a:spLocks noGrp="1"/>
          </p:cNvSpPr>
          <p:nvPr>
            <p:ph type="dt" idx="1"/>
          </p:nvPr>
        </p:nvSpPr>
        <p:spPr>
          <a:xfrm>
            <a:off x="3850443" y="0"/>
            <a:ext cx="2945659" cy="493633"/>
          </a:xfrm>
          <a:prstGeom prst="rect">
            <a:avLst/>
          </a:prstGeom>
        </p:spPr>
        <p:txBody>
          <a:bodyPr vert="horz" lIns="95218" tIns="47609" rIns="95218" bIns="47609" rtlCol="0"/>
          <a:lstStyle>
            <a:lvl1pPr algn="r">
              <a:defRPr sz="1200"/>
            </a:lvl1pPr>
          </a:lstStyle>
          <a:p>
            <a:fld id="{E084D23E-FE80-4719-AC05-E5F1C130C448}" type="datetimeFigureOut">
              <a:rPr lang="nl-NL" smtClean="0"/>
              <a:t>3-9-2018</a:t>
            </a:fld>
            <a:endParaRPr lang="nl-NL"/>
          </a:p>
        </p:txBody>
      </p:sp>
      <p:sp>
        <p:nvSpPr>
          <p:cNvPr id="4" name="Tijdelijke aanduiding voor dia-afbeelding 3"/>
          <p:cNvSpPr>
            <a:spLocks noGrp="1" noRot="1" noChangeAspect="1"/>
          </p:cNvSpPr>
          <p:nvPr>
            <p:ph type="sldImg" idx="2"/>
          </p:nvPr>
        </p:nvSpPr>
        <p:spPr>
          <a:xfrm>
            <a:off x="930275" y="739775"/>
            <a:ext cx="4937125" cy="3703638"/>
          </a:xfrm>
          <a:prstGeom prst="rect">
            <a:avLst/>
          </a:prstGeom>
          <a:noFill/>
          <a:ln w="12700">
            <a:solidFill>
              <a:prstClr val="black"/>
            </a:solidFill>
          </a:ln>
        </p:spPr>
        <p:txBody>
          <a:bodyPr vert="horz" lIns="95218" tIns="47609" rIns="95218" bIns="47609" rtlCol="0" anchor="ctr"/>
          <a:lstStyle/>
          <a:p>
            <a:endParaRPr lang="nl-NL"/>
          </a:p>
        </p:txBody>
      </p:sp>
      <p:sp>
        <p:nvSpPr>
          <p:cNvPr id="5" name="Tijdelijke aanduiding voor notities 4"/>
          <p:cNvSpPr>
            <a:spLocks noGrp="1"/>
          </p:cNvSpPr>
          <p:nvPr>
            <p:ph type="body" sz="quarter" idx="3"/>
          </p:nvPr>
        </p:nvSpPr>
        <p:spPr>
          <a:xfrm>
            <a:off x="679768" y="4689515"/>
            <a:ext cx="5438140" cy="4442698"/>
          </a:xfrm>
          <a:prstGeom prst="rect">
            <a:avLst/>
          </a:prstGeom>
        </p:spPr>
        <p:txBody>
          <a:bodyPr vert="horz" lIns="95218" tIns="47609" rIns="95218" bIns="47609"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9377316"/>
            <a:ext cx="2945659" cy="493633"/>
          </a:xfrm>
          <a:prstGeom prst="rect">
            <a:avLst/>
          </a:prstGeom>
        </p:spPr>
        <p:txBody>
          <a:bodyPr vert="horz" lIns="95218" tIns="47609" rIns="95218" bIns="47609"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50443" y="9377316"/>
            <a:ext cx="2945659" cy="493633"/>
          </a:xfrm>
          <a:prstGeom prst="rect">
            <a:avLst/>
          </a:prstGeom>
        </p:spPr>
        <p:txBody>
          <a:bodyPr vert="horz" lIns="95218" tIns="47609" rIns="95218" bIns="47609" rtlCol="0" anchor="b"/>
          <a:lstStyle>
            <a:lvl1pPr algn="r">
              <a:defRPr sz="1200"/>
            </a:lvl1pPr>
          </a:lstStyle>
          <a:p>
            <a:fld id="{AEEB1208-F5D5-4506-A76B-9382A4CDDDCA}" type="slidenum">
              <a:rPr lang="nl-NL" smtClean="0"/>
              <a:t>‹nr.›</a:t>
            </a:fld>
            <a:endParaRPr lang="nl-NL"/>
          </a:p>
        </p:txBody>
      </p:sp>
    </p:spTree>
    <p:extLst>
      <p:ext uri="{BB962C8B-B14F-4D97-AF65-F5344CB8AC3E}">
        <p14:creationId xmlns:p14="http://schemas.microsoft.com/office/powerpoint/2010/main" val="1142482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1</a:t>
            </a:fld>
            <a:endParaRPr lang="nl-NL"/>
          </a:p>
        </p:txBody>
      </p:sp>
    </p:spTree>
    <p:extLst>
      <p:ext uri="{BB962C8B-B14F-4D97-AF65-F5344CB8AC3E}">
        <p14:creationId xmlns:p14="http://schemas.microsoft.com/office/powerpoint/2010/main" val="968532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firms producing goods and services?</a:t>
            </a:r>
          </a:p>
          <a:p>
            <a:r>
              <a:rPr lang="en-US" dirty="0"/>
              <a:t>Not only to make profit but also to continue, to continue to live and to grow.</a:t>
            </a:r>
          </a:p>
          <a:p>
            <a:r>
              <a:rPr lang="en-US" dirty="0"/>
              <a:t>Sales revenues &gt; costs of resources: for the long term, now and than the difference will not be positive but you have to accept economic cycles.</a:t>
            </a:r>
          </a:p>
        </p:txBody>
      </p:sp>
      <p:sp>
        <p:nvSpPr>
          <p:cNvPr id="4" name="Slide Number Placeholder 3"/>
          <p:cNvSpPr>
            <a:spLocks noGrp="1"/>
          </p:cNvSpPr>
          <p:nvPr>
            <p:ph type="sldNum" sz="quarter" idx="10"/>
          </p:nvPr>
        </p:nvSpPr>
        <p:spPr/>
        <p:txBody>
          <a:bodyPr/>
          <a:lstStyle/>
          <a:p>
            <a:fld id="{199212EC-5A14-4047-A9B2-93AE7B628DCB}" type="slidenum">
              <a:rPr lang="en-US" smtClean="0"/>
              <a:t>10</a:t>
            </a:fld>
            <a:endParaRPr lang="en-US"/>
          </a:p>
        </p:txBody>
      </p:sp>
    </p:spTree>
    <p:extLst>
      <p:ext uri="{BB962C8B-B14F-4D97-AF65-F5344CB8AC3E}">
        <p14:creationId xmlns:p14="http://schemas.microsoft.com/office/powerpoint/2010/main" val="4147044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11</a:t>
            </a:fld>
            <a:endParaRPr lang="nl-NL"/>
          </a:p>
        </p:txBody>
      </p:sp>
    </p:spTree>
    <p:extLst>
      <p:ext uri="{BB962C8B-B14F-4D97-AF65-F5344CB8AC3E}">
        <p14:creationId xmlns:p14="http://schemas.microsoft.com/office/powerpoint/2010/main" val="2887943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12</a:t>
            </a:fld>
            <a:endParaRPr lang="nl-NL"/>
          </a:p>
        </p:txBody>
      </p:sp>
    </p:spTree>
    <p:extLst>
      <p:ext uri="{BB962C8B-B14F-4D97-AF65-F5344CB8AC3E}">
        <p14:creationId xmlns:p14="http://schemas.microsoft.com/office/powerpoint/2010/main" val="4090364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rtl="0"/>
            <a:r>
              <a:rPr lang="en-US" dirty="0"/>
              <a:t>We have already seen: companies strive for value creation: Product yield&gt; Costs of production resources. Surplus (profit) benefits owners.</a:t>
            </a:r>
            <a:br>
              <a:rPr lang="en-US" dirty="0"/>
            </a:br>
            <a:r>
              <a:rPr lang="en-US" dirty="0"/>
              <a:t>Depending on:</a:t>
            </a:r>
            <a:br>
              <a:rPr lang="en-US" dirty="0"/>
            </a:br>
            <a:r>
              <a:rPr lang="en-US" dirty="0"/>
              <a:t>efficiency (efficiency) of production process</a:t>
            </a:r>
            <a:br>
              <a:rPr lang="en-US" dirty="0"/>
            </a:br>
            <a:r>
              <a:rPr lang="en-US" dirty="0"/>
              <a:t>Effectiveness (goal orientation) of production process, degree to which end product satisfies customer requirements</a:t>
            </a:r>
            <a:br>
              <a:rPr lang="en-US" dirty="0"/>
            </a:br>
            <a:r>
              <a:rPr lang="en-US" dirty="0"/>
              <a:t/>
            </a:r>
            <a:br>
              <a:rPr lang="en-US" dirty="0"/>
            </a:br>
            <a:r>
              <a:rPr lang="en-US" dirty="0"/>
              <a:t>So:</a:t>
            </a:r>
            <a:br>
              <a:rPr lang="en-US" dirty="0"/>
            </a:br>
            <a:r>
              <a:rPr lang="en-US" dirty="0"/>
              <a:t>Efficient: production process with the lowest possible costs</a:t>
            </a:r>
            <a:br>
              <a:rPr lang="en-US" dirty="0"/>
            </a:br>
            <a:r>
              <a:rPr lang="en-US" dirty="0"/>
              <a:t>Effective: production process with end product that is popular with customers they would like to pay for</a:t>
            </a:r>
            <a:br>
              <a:rPr lang="en-US" dirty="0"/>
            </a:br>
            <a:r>
              <a:rPr lang="en-US" dirty="0"/>
              <a:t/>
            </a:r>
            <a:br>
              <a:rPr lang="en-US" dirty="0"/>
            </a:br>
            <a:r>
              <a:rPr lang="en-US" dirty="0"/>
              <a:t>Characteristic of enterprise: profit figure is a measure of both efficiency and effectiveness, because balance of turnover (measure of effectiveness) and cost price (measure of efficiency)</a:t>
            </a:r>
          </a:p>
          <a:p>
            <a:endParaRPr lang="en-US" dirty="0"/>
          </a:p>
          <a:p>
            <a:r>
              <a:rPr lang="en-US" dirty="0"/>
              <a:t>Cost per unit as low as possible, profit at the max.</a:t>
            </a:r>
          </a:p>
          <a:p>
            <a:r>
              <a:rPr lang="en-US" b="1" dirty="0"/>
              <a:t>Is this always valid?</a:t>
            </a:r>
          </a:p>
          <a:p>
            <a:pPr marL="178533" indent="-178533">
              <a:buFontTx/>
              <a:buChar char="-"/>
            </a:pPr>
            <a:r>
              <a:rPr lang="en-US" dirty="0"/>
              <a:t>If market is growing, sales is more important, developing a market share (example: Apple / iPad: margins ~40%, market share enormous</a:t>
            </a:r>
          </a:p>
          <a:p>
            <a:pPr marL="178533" indent="-178533">
              <a:buFontTx/>
              <a:buChar char="-"/>
            </a:pPr>
            <a:r>
              <a:rPr lang="en-US" dirty="0"/>
              <a:t>If market is mature, costs are more important, maintaining volume (at low margins) can still generate quite some profit (example: Ahold, Walmart, Carrefour)</a:t>
            </a:r>
          </a:p>
          <a:p>
            <a:r>
              <a:rPr lang="en-US" b="1" dirty="0"/>
              <a:t>How do you know costs are as low as possible?</a:t>
            </a:r>
          </a:p>
          <a:p>
            <a:pPr marL="178533" indent="-178533">
              <a:buFontTx/>
              <a:buChar char="-"/>
            </a:pPr>
            <a:r>
              <a:rPr lang="en-US" dirty="0"/>
              <a:t>Benchmarking, compare yourself with the competition</a:t>
            </a:r>
          </a:p>
          <a:p>
            <a:r>
              <a:rPr lang="en-US" b="1" dirty="0"/>
              <a:t>Mission statement:</a:t>
            </a:r>
          </a:p>
          <a:p>
            <a:r>
              <a:rPr lang="en-US" dirty="0"/>
              <a:t>- why?</a:t>
            </a:r>
          </a:p>
          <a:p>
            <a:endParaRPr lang="nl-NL" dirty="0"/>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13</a:t>
            </a:fld>
            <a:endParaRPr lang="nl-NL"/>
          </a:p>
        </p:txBody>
      </p:sp>
    </p:spTree>
    <p:extLst>
      <p:ext uri="{BB962C8B-B14F-4D97-AF65-F5344CB8AC3E}">
        <p14:creationId xmlns:p14="http://schemas.microsoft.com/office/powerpoint/2010/main" val="3558410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Government: provides collective goods / services</a:t>
            </a:r>
          </a:p>
          <a:p>
            <a:endParaRPr lang="en-US" b="1" dirty="0"/>
          </a:p>
          <a:p>
            <a:r>
              <a:rPr lang="en-US" b="1" dirty="0"/>
              <a:t>Market mechanism:</a:t>
            </a:r>
          </a:p>
          <a:p>
            <a:pPr marL="178533" indent="-178533">
              <a:buFontTx/>
              <a:buChar char="-"/>
            </a:pPr>
            <a:r>
              <a:rPr lang="en-US" dirty="0"/>
              <a:t>How does this work</a:t>
            </a:r>
          </a:p>
          <a:p>
            <a:pPr marL="178533" indent="-178533">
              <a:buFontTx/>
              <a:buChar char="-"/>
            </a:pPr>
            <a:r>
              <a:rPr lang="en-US" dirty="0"/>
              <a:t>Explain monopoly, oligopoly, etc.</a:t>
            </a:r>
          </a:p>
          <a:p>
            <a:pPr marL="178533" indent="-178533">
              <a:buFontTx/>
              <a:buChar char="-"/>
            </a:pPr>
            <a:endParaRPr lang="en-US" dirty="0"/>
          </a:p>
          <a:p>
            <a:r>
              <a:rPr lang="en-US" b="1" dirty="0"/>
              <a:t>Activities are means:</a:t>
            </a:r>
          </a:p>
          <a:p>
            <a:pPr marL="178533" indent="-178533">
              <a:buFontTx/>
              <a:buChar char="-"/>
            </a:pPr>
            <a:r>
              <a:rPr lang="en-US" dirty="0"/>
              <a:t>Example Nokia </a:t>
            </a:r>
          </a:p>
          <a:p>
            <a:pPr marL="178533" indent="-178533">
              <a:buFontTx/>
              <a:buChar char="-"/>
            </a:pPr>
            <a:endParaRPr lang="en-US" dirty="0"/>
          </a:p>
          <a:p>
            <a:r>
              <a:rPr lang="en-US" b="1" dirty="0"/>
              <a:t>Efficiency:</a:t>
            </a:r>
          </a:p>
          <a:p>
            <a:pPr marL="178533" indent="-178533">
              <a:buFontTx/>
              <a:buChar char="-"/>
            </a:pPr>
            <a:r>
              <a:rPr lang="en-US" dirty="0"/>
              <a:t>Measured by profit</a:t>
            </a:r>
          </a:p>
          <a:p>
            <a:pPr marL="178533" indent="-178533">
              <a:buFontTx/>
              <a:buChar char="-"/>
            </a:pPr>
            <a:endParaRPr lang="en-US" dirty="0"/>
          </a:p>
          <a:p>
            <a:r>
              <a:rPr lang="en-US" b="1" dirty="0"/>
              <a:t>Effectiveness:</a:t>
            </a:r>
          </a:p>
          <a:p>
            <a:pPr marL="178533" indent="-178533">
              <a:buFontTx/>
              <a:buChar char="-"/>
            </a:pPr>
            <a:r>
              <a:rPr lang="en-US" dirty="0"/>
              <a:t>Measured by market share</a:t>
            </a:r>
          </a:p>
          <a:p>
            <a:pPr marL="178533" indent="-178533">
              <a:buFontTx/>
              <a:buChar char="-"/>
            </a:pPr>
            <a:endParaRPr lang="en-US" dirty="0"/>
          </a:p>
          <a:p>
            <a:r>
              <a:rPr lang="en-US" b="1" dirty="0"/>
              <a:t>Budget mechanism:</a:t>
            </a:r>
          </a:p>
          <a:p>
            <a:pPr marL="178533" indent="-178533">
              <a:buFontTx/>
              <a:buChar char="-"/>
            </a:pPr>
            <a:r>
              <a:rPr lang="en-US" dirty="0"/>
              <a:t>Increase each year with inflation or more (example discussion on health care0</a:t>
            </a:r>
          </a:p>
          <a:p>
            <a:pPr marL="178533" indent="-178533">
              <a:buFontTx/>
              <a:buChar char="-"/>
            </a:pPr>
            <a:r>
              <a:rPr lang="en-US" dirty="0"/>
              <a:t>Benchmarking: comparing with other countries (number of civil servants France vs Germany)</a:t>
            </a:r>
          </a:p>
          <a:p>
            <a:pPr marL="178533" indent="-178533">
              <a:buFontTx/>
              <a:buChar char="-"/>
            </a:pPr>
            <a:endParaRPr lang="en-US" dirty="0"/>
          </a:p>
          <a:p>
            <a:r>
              <a:rPr lang="en-US" b="1" dirty="0"/>
              <a:t>Fundraising:</a:t>
            </a:r>
          </a:p>
          <a:p>
            <a:pPr marL="178533" indent="-178533">
              <a:buFontTx/>
              <a:buChar char="-"/>
            </a:pPr>
            <a:r>
              <a:rPr lang="en-US" dirty="0"/>
              <a:t>A bit of professionalism, outsourcing, see high cost of fundraising at Greenpeace</a:t>
            </a:r>
          </a:p>
          <a:p>
            <a:endParaRPr lang="nl-NL" dirty="0"/>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14</a:t>
            </a:fld>
            <a:endParaRPr lang="nl-NL"/>
          </a:p>
        </p:txBody>
      </p:sp>
    </p:spTree>
    <p:extLst>
      <p:ext uri="{BB962C8B-B14F-4D97-AF65-F5344CB8AC3E}">
        <p14:creationId xmlns:p14="http://schemas.microsoft.com/office/powerpoint/2010/main" val="3542976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15</a:t>
            </a:fld>
            <a:endParaRPr lang="nl-NL"/>
          </a:p>
        </p:txBody>
      </p:sp>
    </p:spTree>
    <p:extLst>
      <p:ext uri="{BB962C8B-B14F-4D97-AF65-F5344CB8AC3E}">
        <p14:creationId xmlns:p14="http://schemas.microsoft.com/office/powerpoint/2010/main" val="586644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Management and ownership:</a:t>
            </a:r>
          </a:p>
          <a:p>
            <a:r>
              <a:rPr lang="en-US" dirty="0"/>
              <a:t>If owner is also manager, what happens when owner dies (or disappears)? The firm is quite vulnerable. Same as for small family firms, who will be the successor, is there a successor? </a:t>
            </a:r>
          </a:p>
          <a:p>
            <a:r>
              <a:rPr lang="en-US" dirty="0"/>
              <a:t>When you have an owner but also a management which deals with the day-to-day operation? The presence of an owner is not so important anymore.</a:t>
            </a:r>
          </a:p>
          <a:p>
            <a:r>
              <a:rPr lang="en-US" dirty="0"/>
              <a:t>Plays also a role with a dominant owner (Steve Jobs of Apple, question: is Apple viable after his death?)</a:t>
            </a:r>
          </a:p>
          <a:p>
            <a:endParaRPr lang="en-US" dirty="0"/>
          </a:p>
          <a:p>
            <a:r>
              <a:rPr lang="en-US" dirty="0"/>
              <a:t>Financing possibilities:</a:t>
            </a:r>
          </a:p>
          <a:p>
            <a:r>
              <a:rPr lang="en-US" dirty="0"/>
              <a:t>A one-owner company is, like said above, vulnerable. Banks will be more reluctant to provide funds. With e.g. Shell, this is not the case, whoever is running  Shell is not that important.</a:t>
            </a:r>
          </a:p>
          <a:p>
            <a:endParaRPr lang="en-US" dirty="0"/>
          </a:p>
          <a:p>
            <a:r>
              <a:rPr lang="en-US" dirty="0"/>
              <a:t>Continuity:</a:t>
            </a:r>
          </a:p>
          <a:p>
            <a:r>
              <a:rPr lang="en-US" dirty="0"/>
              <a:t>Same as owner, with only one owner, continuity may be at risk.</a:t>
            </a:r>
          </a:p>
          <a:p>
            <a:endParaRPr lang="en-US" dirty="0"/>
          </a:p>
          <a:p>
            <a:r>
              <a:rPr lang="en-US" dirty="0"/>
              <a:t>Liability:</a:t>
            </a:r>
          </a:p>
          <a:p>
            <a:r>
              <a:rPr lang="en-US" dirty="0"/>
              <a:t>Who is responsible?</a:t>
            </a:r>
          </a:p>
          <a:p>
            <a:endParaRPr lang="en-US" dirty="0"/>
          </a:p>
          <a:p>
            <a:r>
              <a:rPr lang="en-US" dirty="0"/>
              <a:t>Tax consequences:</a:t>
            </a:r>
            <a:r>
              <a:rPr lang="en-US" baseline="0" dirty="0"/>
              <a:t> will differ depending of the legal form</a:t>
            </a:r>
          </a:p>
          <a:p>
            <a:endParaRPr lang="en-US" dirty="0"/>
          </a:p>
          <a:p>
            <a:r>
              <a:rPr lang="en-US" dirty="0"/>
              <a:t>Disclosure of financial information: some legal forms require more transparency/</a:t>
            </a:r>
            <a:r>
              <a:rPr lang="en-US" baseline="0" dirty="0"/>
              <a:t> external reporting</a:t>
            </a:r>
            <a:endParaRPr lang="en-US" dirty="0"/>
          </a:p>
          <a:p>
            <a:endParaRPr lang="nl-NL" dirty="0"/>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16</a:t>
            </a:fld>
            <a:endParaRPr lang="nl-NL"/>
          </a:p>
        </p:txBody>
      </p:sp>
    </p:spTree>
    <p:extLst>
      <p:ext uri="{BB962C8B-B14F-4D97-AF65-F5344CB8AC3E}">
        <p14:creationId xmlns:p14="http://schemas.microsoft.com/office/powerpoint/2010/main" val="2032235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Legal entity: company itself is considered a party in legal agreements.</a:t>
            </a:r>
            <a:br>
              <a:rPr lang="en-US" dirty="0"/>
            </a:br>
            <a:r>
              <a:rPr lang="en-US" dirty="0"/>
              <a:t/>
            </a:r>
            <a:br>
              <a:rPr lang="en-US" dirty="0"/>
            </a:br>
            <a:r>
              <a:rPr lang="en-US" dirty="0"/>
              <a:t>Labor contract with employee?</a:t>
            </a:r>
            <a:br>
              <a:rPr lang="en-US" dirty="0"/>
            </a:br>
            <a:r>
              <a:rPr lang="en-US" dirty="0"/>
              <a:t>Notarial deed for purchase of a building?</a:t>
            </a:r>
            <a:br>
              <a:rPr lang="en-US" dirty="0"/>
            </a:br>
            <a:r>
              <a:rPr lang="en-US" dirty="0"/>
              <a:t>Sales contract?</a:t>
            </a:r>
            <a:br>
              <a:rPr lang="en-US" dirty="0"/>
            </a:br>
            <a:r>
              <a:rPr lang="en-US" dirty="0"/>
              <a:t>Financing agreement for purchasing machine?</a:t>
            </a:r>
            <a:endParaRPr lang="nl-NL" dirty="0"/>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17</a:t>
            </a:fld>
            <a:endParaRPr lang="nl-NL"/>
          </a:p>
        </p:txBody>
      </p:sp>
    </p:spTree>
    <p:extLst>
      <p:ext uri="{BB962C8B-B14F-4D97-AF65-F5344CB8AC3E}">
        <p14:creationId xmlns:p14="http://schemas.microsoft.com/office/powerpoint/2010/main" val="1212482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8533" indent="-178533">
              <a:buFont typeface="Arial" panose="020B0604020202020204" pitchFamily="34" charset="0"/>
              <a:buChar char="•"/>
            </a:pPr>
            <a:r>
              <a:rPr lang="en-US" dirty="0"/>
              <a:t>Leader = owner</a:t>
            </a:r>
            <a:br>
              <a:rPr lang="en-US" dirty="0"/>
            </a:br>
            <a:r>
              <a:rPr lang="en-US" dirty="0"/>
              <a:t>Equity</a:t>
            </a:r>
            <a:br>
              <a:rPr lang="en-US" dirty="0"/>
            </a:br>
            <a:r>
              <a:rPr lang="en-US" dirty="0"/>
              <a:t>Liabilities ≠ control</a:t>
            </a:r>
            <a:br>
              <a:rPr lang="en-US" dirty="0"/>
            </a:br>
            <a:r>
              <a:rPr lang="en-US" dirty="0"/>
              <a:t>Others are employees</a:t>
            </a:r>
            <a:br>
              <a:rPr lang="en-US" dirty="0"/>
            </a:br>
            <a:r>
              <a:rPr lang="en-US" dirty="0"/>
              <a:t>Continuity depends on owner</a:t>
            </a:r>
            <a:br>
              <a:rPr lang="en-US" dirty="0"/>
            </a:br>
            <a:r>
              <a:rPr lang="en-US" dirty="0"/>
              <a:t>When owner falls away? Family, Key-man policy?</a:t>
            </a:r>
            <a:br>
              <a:rPr lang="en-US" dirty="0"/>
            </a:br>
            <a:r>
              <a:rPr lang="en-US" dirty="0"/>
              <a:t>Size limited, depending on start-up capital, starting entrepreneurs</a:t>
            </a:r>
            <a:br>
              <a:rPr lang="en-US" dirty="0"/>
            </a:br>
            <a:r>
              <a:rPr lang="en-US" dirty="0"/>
              <a:t>Growth in equity: top-up, reserve of reservation</a:t>
            </a:r>
            <a:br>
              <a:rPr lang="en-US" dirty="0"/>
            </a:br>
            <a:r>
              <a:rPr lang="en-US" dirty="0"/>
              <a:t>liability</a:t>
            </a:r>
            <a:br>
              <a:rPr lang="en-US" dirty="0"/>
            </a:br>
            <a:r>
              <a:rPr lang="en-US" dirty="0"/>
              <a:t>Private = Business</a:t>
            </a:r>
            <a:br>
              <a:rPr lang="en-US" dirty="0"/>
            </a:br>
            <a:r>
              <a:rPr lang="en-US" dirty="0"/>
              <a:t>So Income Tax (ascending disks) in Box I</a:t>
            </a:r>
            <a:br>
              <a:rPr lang="en-US" dirty="0"/>
            </a:br>
            <a:r>
              <a:rPr lang="en-US" dirty="0"/>
              <a:t>A bookkeeping obligation, no disclosure requirements (publication obligation). Why not</a:t>
            </a:r>
            <a:r>
              <a:rPr lang="nl-NL" dirty="0"/>
              <a:t>?</a:t>
            </a:r>
          </a:p>
          <a:p>
            <a:pPr marL="178533" indent="-178533">
              <a:buFont typeface="Arial" panose="020B0604020202020204" pitchFamily="34" charset="0"/>
              <a:buChar char="•"/>
            </a:pPr>
            <a:endParaRPr lang="nl-NL" dirty="0"/>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18</a:t>
            </a:fld>
            <a:endParaRPr lang="nl-NL"/>
          </a:p>
        </p:txBody>
      </p:sp>
    </p:spTree>
    <p:extLst>
      <p:ext uri="{BB962C8B-B14F-4D97-AF65-F5344CB8AC3E}">
        <p14:creationId xmlns:p14="http://schemas.microsoft.com/office/powerpoint/2010/main" val="4952615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rtl="0"/>
            <a:r>
              <a:rPr lang="en-US" dirty="0"/>
              <a:t>Collaboration of multiple partners</a:t>
            </a:r>
            <a:br>
              <a:rPr lang="en-US" dirty="0"/>
            </a:br>
            <a:r>
              <a:rPr lang="en-US" dirty="0"/>
              <a:t>Leadership = joint partners</a:t>
            </a:r>
            <a:br>
              <a:rPr lang="en-US" dirty="0"/>
            </a:br>
            <a:r>
              <a:rPr lang="en-US" dirty="0"/>
              <a:t>2 is more than 1; input multiple expertise</a:t>
            </a:r>
            <a:br>
              <a:rPr lang="en-US" dirty="0"/>
            </a:br>
            <a:r>
              <a:rPr lang="en-US" dirty="0"/>
              <a:t>≠ 1 captain</a:t>
            </a:r>
            <a:br>
              <a:rPr lang="en-US" dirty="0"/>
            </a:br>
            <a:r>
              <a:rPr lang="en-US" dirty="0"/>
              <a:t>Continuity ≠ 1 person</a:t>
            </a:r>
            <a:br>
              <a:rPr lang="en-US" dirty="0"/>
            </a:br>
            <a:r>
              <a:rPr lang="en-US" dirty="0"/>
              <a:t>Greater equity; buying into</a:t>
            </a:r>
            <a:br>
              <a:rPr lang="en-US" dirty="0"/>
            </a:br>
            <a:r>
              <a:rPr lang="en-US" dirty="0"/>
              <a:t>jointly and severally liable for the entire debt</a:t>
            </a:r>
            <a:br>
              <a:rPr lang="en-US" dirty="0"/>
            </a:br>
            <a:r>
              <a:rPr lang="en-US" dirty="0"/>
              <a:t>Partnership does not exist taxwise, each of them operates its own company. Income tax</a:t>
            </a:r>
            <a:br>
              <a:rPr lang="en-US" dirty="0"/>
            </a:br>
            <a:r>
              <a:rPr lang="en-US" dirty="0"/>
              <a:t>No obligation to publish</a:t>
            </a:r>
            <a:br>
              <a:rPr lang="en-US" dirty="0"/>
            </a:br>
            <a:r>
              <a:rPr lang="en-US" dirty="0"/>
              <a:t/>
            </a:r>
            <a:br>
              <a:rPr lang="en-US" dirty="0"/>
            </a:br>
            <a:r>
              <a:rPr lang="en-US" dirty="0"/>
              <a:t>Limited partnership:</a:t>
            </a:r>
            <a:br>
              <a:rPr lang="en-US" dirty="0"/>
            </a:br>
            <a:r>
              <a:rPr lang="en-US" dirty="0"/>
              <a:t>Limited partner: (partial) owner, no management nor private liability, no control</a:t>
            </a:r>
          </a:p>
          <a:p>
            <a:pPr rtl="0"/>
            <a:r>
              <a:rPr lang="en-US" dirty="0"/>
              <a:t>General partner: ownership + management</a:t>
            </a:r>
          </a:p>
          <a:p>
            <a:pPr marL="178533" indent="-178533">
              <a:buFont typeface="Arial" panose="020B0604020202020204" pitchFamily="34" charset="0"/>
              <a:buChar char="•"/>
            </a:pPr>
            <a:endParaRPr lang="nl-NL" dirty="0"/>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19</a:t>
            </a:fld>
            <a:endParaRPr lang="nl-NL"/>
          </a:p>
        </p:txBody>
      </p:sp>
    </p:spTree>
    <p:extLst>
      <p:ext uri="{BB962C8B-B14F-4D97-AF65-F5344CB8AC3E}">
        <p14:creationId xmlns:p14="http://schemas.microsoft.com/office/powerpoint/2010/main" val="692789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2</a:t>
            </a:fld>
            <a:endParaRPr lang="nl-NL"/>
          </a:p>
        </p:txBody>
      </p:sp>
    </p:spTree>
    <p:extLst>
      <p:ext uri="{BB962C8B-B14F-4D97-AF65-F5344CB8AC3E}">
        <p14:creationId xmlns:p14="http://schemas.microsoft.com/office/powerpoint/2010/main" val="3362898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t>Why shares? Risk reduction.</a:t>
            </a:r>
          </a:p>
          <a:p>
            <a:endParaRPr lang="en-US" dirty="0"/>
          </a:p>
          <a:p>
            <a:r>
              <a:rPr lang="en-US" dirty="0"/>
              <a:t>In the West-</a:t>
            </a:r>
            <a:r>
              <a:rPr lang="en-US" dirty="0" err="1"/>
              <a:t>Frysian</a:t>
            </a:r>
            <a:r>
              <a:rPr lang="en-US" dirty="0"/>
              <a:t> archive in the Dutch City of Hoorn the oldest share/ stock in the world was found. The share dates from 1606 and is issued</a:t>
            </a:r>
            <a:r>
              <a:rPr lang="en-US" baseline="0" dirty="0"/>
              <a:t> by the</a:t>
            </a:r>
            <a:r>
              <a:rPr lang="en-US" dirty="0"/>
              <a:t> VOC</a:t>
            </a:r>
            <a:r>
              <a:rPr lang="en-US" baseline="0" dirty="0"/>
              <a:t> (</a:t>
            </a:r>
            <a:r>
              <a:rPr lang="en-US" dirty="0" err="1"/>
              <a:t>Vereenigde</a:t>
            </a:r>
            <a:r>
              <a:rPr lang="en-US" dirty="0"/>
              <a:t> </a:t>
            </a:r>
            <a:r>
              <a:rPr lang="en-US" dirty="0" err="1"/>
              <a:t>Oostindische</a:t>
            </a:r>
            <a:r>
              <a:rPr lang="en-US" dirty="0"/>
              <a:t> </a:t>
            </a:r>
            <a:r>
              <a:rPr lang="en-US" dirty="0" err="1"/>
              <a:t>Compagnie</a:t>
            </a:r>
            <a:r>
              <a:rPr lang="en-US" dirty="0"/>
              <a:t> or the Dutch East India Company). The VOC was a chartered company established in 1602, when the States-General of the Netherlands granted it a 21-year monopoly to carry out colonial activities in Asia. It is often considered to have been the first multinational corporation in the world and it was the first company to issue stocks. </a:t>
            </a:r>
          </a:p>
          <a:p>
            <a:r>
              <a:rPr lang="en-US" dirty="0"/>
              <a:t>A student in history found the</a:t>
            </a:r>
            <a:r>
              <a:rPr lang="en-US" baseline="0" dirty="0"/>
              <a:t> share during his master thesis research.</a:t>
            </a:r>
            <a:r>
              <a:rPr lang="en-US" dirty="0"/>
              <a:t> There were 1143  shareholders at</a:t>
            </a:r>
            <a:r>
              <a:rPr lang="en-US" baseline="0" dirty="0"/>
              <a:t> the start of the VOC and soon a lively trade developed </a:t>
            </a:r>
            <a:r>
              <a:rPr lang="en-US" dirty="0"/>
              <a:t>(</a:t>
            </a:r>
            <a:r>
              <a:rPr lang="en-US" dirty="0" err="1"/>
              <a:t>Lodewijk</a:t>
            </a:r>
            <a:r>
              <a:rPr lang="en-US" dirty="0"/>
              <a:t> </a:t>
            </a:r>
            <a:r>
              <a:rPr lang="en-US" dirty="0" err="1"/>
              <a:t>Petram</a:t>
            </a:r>
            <a:r>
              <a:rPr lang="en-US" dirty="0"/>
              <a:t> “De </a:t>
            </a:r>
            <a:r>
              <a:rPr lang="en-US" dirty="0" err="1"/>
              <a:t>bakermat</a:t>
            </a:r>
            <a:r>
              <a:rPr lang="en-US" dirty="0"/>
              <a:t> van de </a:t>
            </a:r>
            <a:r>
              <a:rPr lang="en-US" dirty="0" err="1"/>
              <a:t>beurs</a:t>
            </a:r>
            <a:r>
              <a:rPr lang="en-US" dirty="0"/>
              <a:t>”).</a:t>
            </a:r>
          </a:p>
          <a:p>
            <a:r>
              <a:rPr lang="en-US" dirty="0"/>
              <a:t>The document is on the</a:t>
            </a:r>
            <a:r>
              <a:rPr lang="en-US" baseline="0" dirty="0"/>
              <a:t> name of</a:t>
            </a:r>
            <a:r>
              <a:rPr lang="en-US" dirty="0"/>
              <a:t> 'Pieter </a:t>
            </a:r>
            <a:r>
              <a:rPr lang="en-US" dirty="0" err="1"/>
              <a:t>Hermanszoon</a:t>
            </a:r>
            <a:r>
              <a:rPr lang="en-US" dirty="0"/>
              <a:t> </a:t>
            </a:r>
            <a:r>
              <a:rPr lang="en-US" dirty="0" err="1"/>
              <a:t>boode</a:t>
            </a:r>
            <a:r>
              <a:rPr lang="en-US" dirty="0"/>
              <a:t>‘ from the city of </a:t>
            </a:r>
            <a:r>
              <a:rPr lang="en-US" dirty="0" err="1"/>
              <a:t>Enkhuizer</a:t>
            </a:r>
            <a:r>
              <a:rPr lang="en-US" dirty="0"/>
              <a:t>. After his death in 1638  his wife and daughter Ada</a:t>
            </a:r>
            <a:r>
              <a:rPr lang="en-US" baseline="0" dirty="0"/>
              <a:t> </a:t>
            </a:r>
            <a:r>
              <a:rPr lang="en-US" dirty="0"/>
              <a:t>inherited the share. Finally it came in the ownership</a:t>
            </a:r>
            <a:r>
              <a:rPr lang="en-US" baseline="0" dirty="0"/>
              <a:t> of the city archive of</a:t>
            </a:r>
            <a:r>
              <a:rPr lang="en-US" dirty="0"/>
              <a:t> </a:t>
            </a:r>
            <a:r>
              <a:rPr lang="en-US" dirty="0" err="1"/>
              <a:t>Enkhuizen</a:t>
            </a:r>
            <a:r>
              <a:rPr lang="en-US" dirty="0"/>
              <a:t>.</a:t>
            </a:r>
          </a:p>
          <a:p>
            <a:r>
              <a:rPr lang="en-US" dirty="0"/>
              <a:t>The share is very special since</a:t>
            </a:r>
            <a:r>
              <a:rPr lang="en-US" baseline="0" dirty="0"/>
              <a:t> the inside contains detailed notes </a:t>
            </a:r>
            <a:r>
              <a:rPr lang="en-US" dirty="0"/>
              <a:t>about issues of dividend.</a:t>
            </a:r>
          </a:p>
          <a:p>
            <a:r>
              <a:rPr lang="en-US" dirty="0"/>
              <a:t>The VOC was suffering big losses in the early</a:t>
            </a:r>
            <a:r>
              <a:rPr lang="en-US" baseline="0" dirty="0"/>
              <a:t> years, so nothing could be issued to the shareholders. The notes, that continue until 1</a:t>
            </a:r>
            <a:r>
              <a:rPr lang="en-US" dirty="0"/>
              <a:t>650, show</a:t>
            </a:r>
            <a:r>
              <a:rPr lang="en-US" baseline="0" dirty="0"/>
              <a:t> that the dividends improved over the years.</a:t>
            </a:r>
            <a:endParaRPr lang="en-US" dirty="0"/>
          </a:p>
          <a:p>
            <a:endParaRPr lang="en-US" dirty="0"/>
          </a:p>
          <a:p>
            <a:r>
              <a:rPr lang="en-US" dirty="0"/>
              <a:t>In England it was forbidden until the 18th century to raise an N.V.</a:t>
            </a:r>
          </a:p>
        </p:txBody>
      </p:sp>
      <p:sp>
        <p:nvSpPr>
          <p:cNvPr id="4" name="Slide Number Placeholder 3"/>
          <p:cNvSpPr>
            <a:spLocks noGrp="1"/>
          </p:cNvSpPr>
          <p:nvPr>
            <p:ph type="sldNum" sz="quarter" idx="10"/>
          </p:nvPr>
        </p:nvSpPr>
        <p:spPr/>
        <p:txBody>
          <a:bodyPr/>
          <a:lstStyle/>
          <a:p>
            <a:fld id="{199212EC-5A14-4047-A9B2-93AE7B628DCB}" type="slidenum">
              <a:rPr lang="en-US" smtClean="0"/>
              <a:t>20</a:t>
            </a:fld>
            <a:endParaRPr lang="en-US"/>
          </a:p>
        </p:txBody>
      </p:sp>
    </p:spTree>
    <p:extLst>
      <p:ext uri="{BB962C8B-B14F-4D97-AF65-F5344CB8AC3E}">
        <p14:creationId xmlns:p14="http://schemas.microsoft.com/office/powerpoint/2010/main" val="1142057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LLC / BV </a:t>
            </a:r>
            <a:br>
              <a:rPr lang="en-US" dirty="0"/>
            </a:br>
            <a:r>
              <a:rPr lang="en-US" dirty="0"/>
              <a:t>PLC / NV</a:t>
            </a:r>
          </a:p>
          <a:p>
            <a:r>
              <a:rPr lang="en-US" dirty="0"/>
              <a:t/>
            </a:r>
            <a:br>
              <a:rPr lang="en-US" dirty="0"/>
            </a:br>
            <a:r>
              <a:rPr lang="en-US" dirty="0"/>
              <a:t>Separation ownership and management</a:t>
            </a:r>
            <a:br>
              <a:rPr lang="en-US" dirty="0"/>
            </a:br>
            <a:r>
              <a:rPr lang="en-US" dirty="0"/>
              <a:t>Shareholders' equity divided into shares</a:t>
            </a:r>
            <a:br>
              <a:rPr lang="en-US" dirty="0"/>
            </a:br>
            <a:r>
              <a:rPr lang="en-US" dirty="0"/>
              <a:t>General Meeting of Shareholders (AGM): highest power, including the appointment of board</a:t>
            </a:r>
            <a:br>
              <a:rPr lang="en-US" dirty="0"/>
            </a:br>
            <a:r>
              <a:rPr lang="en-US" dirty="0"/>
              <a:t>LLC: 1 or a few larger shareholders (DGA)</a:t>
            </a:r>
            <a:br>
              <a:rPr lang="en-US" dirty="0"/>
            </a:br>
            <a:r>
              <a:rPr lang="en-US" dirty="0"/>
              <a:t>PLC: raise large capital through stock exchange, many shareholders</a:t>
            </a:r>
            <a:br>
              <a:rPr lang="en-US" dirty="0"/>
            </a:br>
            <a:r>
              <a:rPr lang="en-US" dirty="0"/>
              <a:t>Supervisory Board: supervision of management on behalf of shareholders</a:t>
            </a:r>
            <a:br>
              <a:rPr lang="en-US" dirty="0"/>
            </a:br>
            <a:r>
              <a:rPr lang="en-US" dirty="0"/>
              <a:t>Expansion of equity: making a profit (not paying out to shareholders), or issuing new shares</a:t>
            </a:r>
            <a:br>
              <a:rPr lang="en-US" dirty="0"/>
            </a:br>
            <a:r>
              <a:rPr lang="en-US" dirty="0"/>
              <a:t>Continuity is better guaranteed</a:t>
            </a:r>
            <a:br>
              <a:rPr lang="en-US" dirty="0"/>
            </a:br>
            <a:r>
              <a:rPr lang="en-US" dirty="0"/>
              <a:t>Limited liability</a:t>
            </a:r>
            <a:br>
              <a:rPr lang="en-US" dirty="0"/>
            </a:br>
            <a:r>
              <a:rPr lang="en-US" dirty="0"/>
              <a:t>BV / NV: corporate tax on profit</a:t>
            </a:r>
            <a:br>
              <a:rPr lang="en-US" dirty="0"/>
            </a:br>
            <a:r>
              <a:rPr lang="en-US" dirty="0"/>
              <a:t>Shareholder: dividend tax (income tax)</a:t>
            </a:r>
            <a:br>
              <a:rPr lang="en-US" dirty="0"/>
            </a:br>
            <a:r>
              <a:rPr lang="en-US" dirty="0"/>
              <a:t>Disclosure requirements (trade register = Chamber of Commerce)</a:t>
            </a:r>
            <a:br>
              <a:rPr lang="en-US" dirty="0"/>
            </a:br>
            <a:r>
              <a:rPr lang="en-US" dirty="0"/>
              <a:t/>
            </a:r>
            <a:br>
              <a:rPr lang="en-US" dirty="0"/>
            </a:br>
            <a:r>
              <a:rPr lang="en-US" dirty="0"/>
              <a:t>Differences LLC / PLC</a:t>
            </a:r>
            <a:br>
              <a:rPr lang="en-US" dirty="0"/>
            </a:br>
            <a:r>
              <a:rPr lang="en-US" dirty="0"/>
              <a:t>LLC: registered shares</a:t>
            </a:r>
            <a:br>
              <a:rPr lang="en-US" dirty="0"/>
            </a:br>
            <a:r>
              <a:rPr lang="en-US" dirty="0"/>
              <a:t>PLC: bearer shares: easily tradable, anonymous</a:t>
            </a:r>
            <a:br>
              <a:rPr lang="en-US" dirty="0"/>
            </a:br>
            <a:r>
              <a:rPr lang="en-US" dirty="0"/>
              <a:t>LLC: option blocking clause</a:t>
            </a:r>
            <a:br>
              <a:rPr lang="en-US" dirty="0"/>
            </a:br>
            <a:r>
              <a:rPr lang="en-US" dirty="0"/>
              <a:t>PLC: always freely tradable</a:t>
            </a:r>
            <a:br>
              <a:rPr lang="en-US" dirty="0"/>
            </a:br>
            <a:r>
              <a:rPr lang="en-US" dirty="0"/>
              <a:t>LLC: no minimum starting capital</a:t>
            </a:r>
            <a:br>
              <a:rPr lang="en-US" dirty="0"/>
            </a:br>
            <a:r>
              <a:rPr lang="en-US" dirty="0"/>
              <a:t>PLC: at least EUR 45,000</a:t>
            </a:r>
            <a:endParaRPr lang="nl-NL" dirty="0"/>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21</a:t>
            </a:fld>
            <a:endParaRPr lang="nl-NL"/>
          </a:p>
        </p:txBody>
      </p:sp>
    </p:spTree>
    <p:extLst>
      <p:ext uri="{BB962C8B-B14F-4D97-AF65-F5344CB8AC3E}">
        <p14:creationId xmlns:p14="http://schemas.microsoft.com/office/powerpoint/2010/main" val="9421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8533" indent="-178533">
              <a:buFont typeface="Arial" panose="020B0604020202020204" pitchFamily="34" charset="0"/>
              <a:buChar char="•"/>
            </a:pPr>
            <a:r>
              <a:rPr lang="en-US" dirty="0"/>
              <a:t>Members</a:t>
            </a:r>
            <a:br>
              <a:rPr lang="en-US" dirty="0"/>
            </a:br>
            <a:r>
              <a:rPr lang="en-US" dirty="0"/>
              <a:t>Cooperative carries out business on their behalf and does business with members</a:t>
            </a:r>
            <a:br>
              <a:rPr lang="en-US" dirty="0"/>
            </a:br>
            <a:r>
              <a:rPr lang="en-US" dirty="0"/>
              <a:t>Examples:</a:t>
            </a:r>
            <a:br>
              <a:rPr lang="en-US" dirty="0"/>
            </a:br>
            <a:r>
              <a:rPr lang="en-US" dirty="0"/>
              <a:t>Campina: milk</a:t>
            </a:r>
            <a:br>
              <a:rPr lang="en-US" dirty="0"/>
            </a:br>
            <a:r>
              <a:rPr lang="en-US" dirty="0"/>
              <a:t>Coop: supermarket</a:t>
            </a:r>
            <a:br>
              <a:rPr lang="en-US" dirty="0"/>
            </a:br>
            <a:r>
              <a:rPr lang="en-US" dirty="0"/>
              <a:t>Rabobank: bank</a:t>
            </a:r>
            <a:br>
              <a:rPr lang="en-US" dirty="0"/>
            </a:br>
            <a:r>
              <a:rPr lang="en-US" dirty="0"/>
              <a:t/>
            </a:r>
            <a:br>
              <a:rPr lang="en-US" dirty="0"/>
            </a:br>
            <a:r>
              <a:rPr lang="en-US" dirty="0"/>
              <a:t/>
            </a:r>
            <a:br>
              <a:rPr lang="en-US" dirty="0"/>
            </a:br>
            <a:r>
              <a:rPr lang="en-US" dirty="0"/>
              <a:t>Raiffeisen</a:t>
            </a:r>
            <a:br>
              <a:rPr lang="en-US" dirty="0"/>
            </a:br>
            <a:r>
              <a:rPr lang="en-US" dirty="0"/>
              <a:t/>
            </a:r>
            <a:br>
              <a:rPr lang="en-US" dirty="0"/>
            </a:br>
            <a:r>
              <a:rPr lang="en-US" dirty="0"/>
              <a:t>Members highest power</a:t>
            </a:r>
            <a:br>
              <a:rPr lang="en-US" dirty="0"/>
            </a:br>
            <a:r>
              <a:rPr lang="en-US" dirty="0"/>
              <a:t>Management appointed by members</a:t>
            </a:r>
            <a:br>
              <a:rPr lang="en-US" dirty="0"/>
            </a:br>
            <a:r>
              <a:rPr lang="en-US" dirty="0"/>
              <a:t>Continuity depends on the number of members and / or obligation not just to stop membership</a:t>
            </a:r>
          </a:p>
          <a:p>
            <a:pPr marL="178533" indent="-178533">
              <a:buFont typeface="Arial" panose="020B0604020202020204" pitchFamily="34" charset="0"/>
              <a:buChar char="•"/>
            </a:pPr>
            <a:r>
              <a:rPr lang="en-US" dirty="0"/>
              <a:t>legal liability</a:t>
            </a:r>
          </a:p>
          <a:p>
            <a:pPr marL="178533" indent="-178533">
              <a:buFont typeface="Arial" panose="020B0604020202020204" pitchFamily="34" charset="0"/>
              <a:buChar char="•"/>
            </a:pPr>
            <a:r>
              <a:rPr lang="en-US" dirty="0"/>
              <a:t>excluded liability</a:t>
            </a:r>
          </a:p>
          <a:p>
            <a:pPr marL="178533" indent="-178533">
              <a:buFont typeface="Arial" panose="020B0604020202020204" pitchFamily="34" charset="0"/>
              <a:buChar char="•"/>
            </a:pPr>
            <a:r>
              <a:rPr lang="en-US" dirty="0"/>
              <a:t>limited liability (maximum amount)</a:t>
            </a:r>
            <a:br>
              <a:rPr lang="en-US" dirty="0"/>
            </a:br>
            <a:r>
              <a:rPr lang="en-US" dirty="0"/>
              <a:t>Corporate tax</a:t>
            </a:r>
            <a:br>
              <a:rPr lang="en-US" dirty="0"/>
            </a:br>
            <a:r>
              <a:rPr lang="en-US" dirty="0"/>
              <a:t>Disclosure requirements</a:t>
            </a:r>
            <a:endParaRPr lang="nl-NL" dirty="0"/>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22</a:t>
            </a:fld>
            <a:endParaRPr lang="nl-NL"/>
          </a:p>
        </p:txBody>
      </p:sp>
    </p:spTree>
    <p:extLst>
      <p:ext uri="{BB962C8B-B14F-4D97-AF65-F5344CB8AC3E}">
        <p14:creationId xmlns:p14="http://schemas.microsoft.com/office/powerpoint/2010/main" val="3027333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23</a:t>
            </a:fld>
            <a:endParaRPr lang="nl-NL"/>
          </a:p>
        </p:txBody>
      </p:sp>
    </p:spTree>
    <p:extLst>
      <p:ext uri="{BB962C8B-B14F-4D97-AF65-F5344CB8AC3E}">
        <p14:creationId xmlns:p14="http://schemas.microsoft.com/office/powerpoint/2010/main" val="1067698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24</a:t>
            </a:fld>
            <a:endParaRPr lang="nl-NL"/>
          </a:p>
        </p:txBody>
      </p:sp>
    </p:spTree>
    <p:extLst>
      <p:ext uri="{BB962C8B-B14F-4D97-AF65-F5344CB8AC3E}">
        <p14:creationId xmlns:p14="http://schemas.microsoft.com/office/powerpoint/2010/main" val="1924851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25</a:t>
            </a:fld>
            <a:endParaRPr lang="nl-NL"/>
          </a:p>
        </p:txBody>
      </p:sp>
    </p:spTree>
    <p:extLst>
      <p:ext uri="{BB962C8B-B14F-4D97-AF65-F5344CB8AC3E}">
        <p14:creationId xmlns:p14="http://schemas.microsoft.com/office/powerpoint/2010/main" val="628101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26</a:t>
            </a:fld>
            <a:endParaRPr lang="nl-NL"/>
          </a:p>
        </p:txBody>
      </p:sp>
    </p:spTree>
    <p:extLst>
      <p:ext uri="{BB962C8B-B14F-4D97-AF65-F5344CB8AC3E}">
        <p14:creationId xmlns:p14="http://schemas.microsoft.com/office/powerpoint/2010/main" val="959189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27</a:t>
            </a:fld>
            <a:endParaRPr lang="nl-NL"/>
          </a:p>
        </p:txBody>
      </p:sp>
    </p:spTree>
    <p:extLst>
      <p:ext uri="{BB962C8B-B14F-4D97-AF65-F5344CB8AC3E}">
        <p14:creationId xmlns:p14="http://schemas.microsoft.com/office/powerpoint/2010/main" val="1453641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Productiemiddelen.</a:t>
            </a:r>
          </a:p>
          <a:p>
            <a:endParaRPr lang="nl-NL" dirty="0"/>
          </a:p>
          <a:p>
            <a:r>
              <a:rPr lang="nl-NL" dirty="0"/>
              <a:t>Voorbeeld: handelaar met 2 mobiele telefoons, omzet EUR 40 </a:t>
            </a:r>
            <a:r>
              <a:rPr lang="nl-NL" dirty="0" err="1"/>
              <a:t>mio</a:t>
            </a:r>
            <a:r>
              <a:rPr lang="nl-NL" dirty="0"/>
              <a:t>.</a:t>
            </a:r>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28</a:t>
            </a:fld>
            <a:endParaRPr lang="nl-NL"/>
          </a:p>
        </p:txBody>
      </p:sp>
    </p:spTree>
    <p:extLst>
      <p:ext uri="{BB962C8B-B14F-4D97-AF65-F5344CB8AC3E}">
        <p14:creationId xmlns:p14="http://schemas.microsoft.com/office/powerpoint/2010/main" val="8745156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29</a:t>
            </a:fld>
            <a:endParaRPr lang="nl-NL"/>
          </a:p>
        </p:txBody>
      </p:sp>
    </p:spTree>
    <p:extLst>
      <p:ext uri="{BB962C8B-B14F-4D97-AF65-F5344CB8AC3E}">
        <p14:creationId xmlns:p14="http://schemas.microsoft.com/office/powerpoint/2010/main" val="3351340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3</a:t>
            </a:fld>
            <a:endParaRPr lang="nl-NL"/>
          </a:p>
        </p:txBody>
      </p:sp>
    </p:spTree>
    <p:extLst>
      <p:ext uri="{BB962C8B-B14F-4D97-AF65-F5344CB8AC3E}">
        <p14:creationId xmlns:p14="http://schemas.microsoft.com/office/powerpoint/2010/main" val="3529732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On</a:t>
            </a:r>
            <a:r>
              <a:rPr lang="nl-BE" baseline="0" dirty="0"/>
              <a:t> </a:t>
            </a:r>
            <a:r>
              <a:rPr lang="nl-BE" baseline="0" dirty="0" err="1"/>
              <a:t>the</a:t>
            </a:r>
            <a:r>
              <a:rPr lang="nl-BE" baseline="0" dirty="0"/>
              <a:t> </a:t>
            </a:r>
            <a:r>
              <a:rPr lang="nl-BE" baseline="0" dirty="0" err="1"/>
              <a:t>balance</a:t>
            </a:r>
            <a:r>
              <a:rPr lang="nl-BE" baseline="0" dirty="0"/>
              <a:t> sheet, is </a:t>
            </a:r>
            <a:r>
              <a:rPr lang="nl-BE" baseline="0" dirty="0" err="1"/>
              <a:t>indicated</a:t>
            </a:r>
            <a:r>
              <a:rPr lang="nl-BE" baseline="0" dirty="0"/>
              <a:t> </a:t>
            </a:r>
            <a:r>
              <a:rPr lang="nl-BE" baseline="0" dirty="0" err="1"/>
              <a:t>which</a:t>
            </a:r>
            <a:r>
              <a:rPr lang="nl-BE" baseline="0" dirty="0"/>
              <a:t> </a:t>
            </a:r>
            <a:r>
              <a:rPr lang="nl-BE" baseline="0" dirty="0" err="1"/>
              <a:t>investments</a:t>
            </a:r>
            <a:r>
              <a:rPr lang="nl-BE" baseline="0" dirty="0"/>
              <a:t> have been made </a:t>
            </a:r>
            <a:r>
              <a:rPr lang="nl-BE" baseline="0" dirty="0" err="1"/>
              <a:t>by</a:t>
            </a:r>
            <a:r>
              <a:rPr lang="nl-BE" baseline="0" dirty="0"/>
              <a:t> a company (</a:t>
            </a:r>
            <a:r>
              <a:rPr lang="nl-BE" baseline="0" dirty="0" err="1"/>
              <a:t>debit</a:t>
            </a:r>
            <a:r>
              <a:rPr lang="nl-BE" baseline="0" dirty="0"/>
              <a:t> side) </a:t>
            </a:r>
            <a:r>
              <a:rPr lang="nl-BE" baseline="0" dirty="0" err="1"/>
              <a:t>and</a:t>
            </a:r>
            <a:r>
              <a:rPr lang="nl-BE" baseline="0" dirty="0"/>
              <a:t> in </a:t>
            </a:r>
            <a:r>
              <a:rPr lang="nl-BE" baseline="0" dirty="0" err="1"/>
              <a:t>which</a:t>
            </a:r>
            <a:r>
              <a:rPr lang="nl-BE" baseline="0" dirty="0"/>
              <a:t> </a:t>
            </a:r>
            <a:r>
              <a:rPr lang="nl-BE" baseline="0" dirty="0" err="1"/>
              <a:t>manner</a:t>
            </a:r>
            <a:r>
              <a:rPr lang="nl-BE" baseline="0" dirty="0"/>
              <a:t> these have been </a:t>
            </a:r>
            <a:r>
              <a:rPr lang="nl-BE" baseline="0" dirty="0" err="1"/>
              <a:t>financed</a:t>
            </a:r>
            <a:r>
              <a:rPr lang="nl-BE" baseline="0" dirty="0"/>
              <a:t> (credit side). </a:t>
            </a:r>
          </a:p>
          <a:p>
            <a:endParaRPr lang="nl-BE" baseline="0" dirty="0"/>
          </a:p>
          <a:p>
            <a:pPr rtl="0"/>
            <a:r>
              <a:rPr lang="en-US" dirty="0"/>
              <a:t>Assets: fixed / floating</a:t>
            </a:r>
            <a:br>
              <a:rPr lang="en-US" dirty="0"/>
            </a:br>
            <a:r>
              <a:rPr lang="en-US" dirty="0"/>
              <a:t>Rent a Bike:</a:t>
            </a:r>
            <a:br>
              <a:rPr lang="en-US" dirty="0"/>
            </a:br>
            <a:r>
              <a:rPr lang="en-US" dirty="0"/>
              <a:t>Bicycles</a:t>
            </a:r>
            <a:br>
              <a:rPr lang="en-US" dirty="0"/>
            </a:br>
            <a:r>
              <a:rPr lang="en-US" dirty="0"/>
              <a:t>(Rental property</a:t>
            </a:r>
            <a:br>
              <a:rPr lang="en-US" dirty="0"/>
            </a:br>
            <a:r>
              <a:rPr lang="en-US" dirty="0"/>
              <a:t>Tools</a:t>
            </a:r>
            <a:br>
              <a:rPr lang="en-US" dirty="0"/>
            </a:br>
            <a:r>
              <a:rPr lang="en-US" dirty="0"/>
              <a:t>Lubricating oil stock</a:t>
            </a:r>
            <a:br>
              <a:rPr lang="en-US" dirty="0"/>
            </a:br>
            <a:r>
              <a:rPr lang="en-US" dirty="0"/>
              <a:t>Paper</a:t>
            </a:r>
            <a:br>
              <a:rPr lang="en-US" dirty="0"/>
            </a:br>
            <a:r>
              <a:rPr lang="en-US" dirty="0"/>
              <a:t>Sports drink</a:t>
            </a:r>
            <a:br>
              <a:rPr lang="en-US" dirty="0"/>
            </a:br>
            <a:r>
              <a:rPr lang="en-US" dirty="0"/>
              <a:t>Company outing: debtors - receivable</a:t>
            </a:r>
            <a:br>
              <a:rPr lang="en-US" dirty="0"/>
            </a:br>
            <a:r>
              <a:rPr lang="en-US" dirty="0"/>
              <a:t>Cash money</a:t>
            </a:r>
            <a:br>
              <a:rPr lang="en-US" dirty="0"/>
            </a:br>
            <a:r>
              <a:rPr lang="en-US" dirty="0" err="1"/>
              <a:t>Money</a:t>
            </a:r>
            <a:r>
              <a:rPr lang="en-US" dirty="0"/>
              <a:t> on bank account</a:t>
            </a:r>
            <a:br>
              <a:rPr lang="en-US" dirty="0"/>
            </a:br>
            <a:r>
              <a:rPr lang="en-US" dirty="0"/>
              <a:t/>
            </a:r>
            <a:br>
              <a:rPr lang="en-US" dirty="0"/>
            </a:br>
            <a:r>
              <a:rPr lang="en-US" dirty="0"/>
              <a:t>Liabilities</a:t>
            </a:r>
            <a:br>
              <a:rPr lang="en-US" dirty="0"/>
            </a:br>
            <a:r>
              <a:rPr lang="en-US" dirty="0"/>
              <a:t>Equity. From whom does this come from? (EZ, </a:t>
            </a:r>
            <a:r>
              <a:rPr lang="en-US" dirty="0" err="1"/>
              <a:t>Vof</a:t>
            </a:r>
            <a:r>
              <a:rPr lang="en-US" dirty="0"/>
              <a:t>, BV, NV) For an indefinite period of time&gt; no agreements about reimbursement in advance. Control. Risk-bearing! Profit is compensation for posting. deduction.</a:t>
            </a:r>
            <a:br>
              <a:rPr lang="en-US" dirty="0"/>
            </a:br>
            <a:r>
              <a:rPr lang="en-US" dirty="0"/>
              <a:t>Debt. Temporary&gt; advance agreements about reimbursement. Interest is compensation for posting. Risk avoiding .. Not risk-free, the higher the risk, the higher the interest rate. Bankruptcy, who first? No formal control.</a:t>
            </a:r>
            <a:br>
              <a:rPr lang="en-US" dirty="0"/>
            </a:br>
            <a:r>
              <a:rPr lang="en-US" dirty="0"/>
              <a:t/>
            </a:r>
            <a:br>
              <a:rPr lang="en-US" dirty="0"/>
            </a:br>
            <a:r>
              <a:rPr lang="en-US" dirty="0"/>
              <a:t>Balance? ALWAYS in balance</a:t>
            </a:r>
            <a:br>
              <a:rPr lang="en-US" dirty="0"/>
            </a:br>
            <a:r>
              <a:rPr lang="en-US" dirty="0"/>
              <a:t>Confrontation value of means of production, the way in which they are financed</a:t>
            </a:r>
            <a:br>
              <a:rPr lang="en-US" dirty="0"/>
            </a:br>
            <a:r>
              <a:rPr lang="en-US" dirty="0"/>
              <a:t/>
            </a:r>
            <a:br>
              <a:rPr lang="en-US" dirty="0"/>
            </a:br>
            <a:r>
              <a:rPr lang="en-US" dirty="0"/>
              <a:t>Shareholders' equity increases due to profits! Can Equity also become negative? TESLA</a:t>
            </a:r>
          </a:p>
          <a:p>
            <a:endParaRPr lang="nl-BE" baseline="0" dirty="0"/>
          </a:p>
          <a:p>
            <a:r>
              <a:rPr lang="nl-BE" baseline="0" dirty="0"/>
              <a:t>The </a:t>
            </a:r>
            <a:r>
              <a:rPr lang="nl-BE" baseline="0" dirty="0" err="1"/>
              <a:t>investments</a:t>
            </a:r>
            <a:r>
              <a:rPr lang="nl-BE" baseline="0" dirty="0"/>
              <a:t> are </a:t>
            </a:r>
            <a:r>
              <a:rPr lang="nl-BE" baseline="0" dirty="0" err="1"/>
              <a:t>called</a:t>
            </a:r>
            <a:r>
              <a:rPr lang="nl-BE" baseline="0" dirty="0"/>
              <a:t> assets </a:t>
            </a:r>
            <a:r>
              <a:rPr lang="nl-BE" baseline="0" dirty="0" err="1"/>
              <a:t>and</a:t>
            </a:r>
            <a:r>
              <a:rPr lang="nl-BE" baseline="0" dirty="0"/>
              <a:t> are </a:t>
            </a:r>
            <a:r>
              <a:rPr lang="nl-BE" baseline="0" dirty="0" err="1"/>
              <a:t>divided</a:t>
            </a:r>
            <a:r>
              <a:rPr lang="nl-BE" baseline="0" dirty="0"/>
              <a:t> </a:t>
            </a:r>
            <a:r>
              <a:rPr lang="nl-BE" baseline="0" dirty="0" err="1"/>
              <a:t>into</a:t>
            </a:r>
            <a:r>
              <a:rPr lang="nl-BE" baseline="0" dirty="0"/>
              <a:t> </a:t>
            </a:r>
            <a:r>
              <a:rPr lang="nl-BE" baseline="0" dirty="0" err="1"/>
              <a:t>fixed</a:t>
            </a:r>
            <a:r>
              <a:rPr lang="nl-BE" baseline="0" dirty="0"/>
              <a:t> (of service </a:t>
            </a:r>
            <a:r>
              <a:rPr lang="nl-BE" baseline="0" dirty="0" err="1"/>
              <a:t>for</a:t>
            </a:r>
            <a:r>
              <a:rPr lang="nl-BE" baseline="0" dirty="0"/>
              <a:t> more </a:t>
            </a:r>
            <a:r>
              <a:rPr lang="nl-BE" baseline="0" dirty="0" err="1"/>
              <a:t>than</a:t>
            </a:r>
            <a:r>
              <a:rPr lang="nl-BE" baseline="0" dirty="0"/>
              <a:t> a </a:t>
            </a:r>
            <a:r>
              <a:rPr lang="nl-BE" baseline="0" dirty="0" err="1"/>
              <a:t>year</a:t>
            </a:r>
            <a:r>
              <a:rPr lang="nl-BE" baseline="0" dirty="0"/>
              <a:t>) </a:t>
            </a:r>
            <a:r>
              <a:rPr lang="nl-BE" baseline="0" dirty="0" err="1"/>
              <a:t>and</a:t>
            </a:r>
            <a:r>
              <a:rPr lang="nl-BE" baseline="0" dirty="0"/>
              <a:t> </a:t>
            </a:r>
            <a:r>
              <a:rPr lang="nl-BE" baseline="0" dirty="0" err="1"/>
              <a:t>current</a:t>
            </a:r>
            <a:r>
              <a:rPr lang="nl-BE" baseline="0" dirty="0"/>
              <a:t> (of service </a:t>
            </a:r>
            <a:r>
              <a:rPr lang="nl-BE" baseline="0" dirty="0" err="1"/>
              <a:t>for</a:t>
            </a:r>
            <a:r>
              <a:rPr lang="nl-BE" baseline="0" dirty="0"/>
              <a:t> max a </a:t>
            </a:r>
            <a:r>
              <a:rPr lang="nl-BE" baseline="0" dirty="0" err="1"/>
              <a:t>year</a:t>
            </a:r>
            <a:r>
              <a:rPr lang="nl-BE" baseline="0" dirty="0"/>
              <a:t>).</a:t>
            </a:r>
          </a:p>
          <a:p>
            <a:r>
              <a:rPr lang="nl-BE" baseline="0" dirty="0"/>
              <a:t>For </a:t>
            </a:r>
            <a:r>
              <a:rPr lang="nl-BE" baseline="0" dirty="0" err="1"/>
              <a:t>the</a:t>
            </a:r>
            <a:r>
              <a:rPr lang="nl-BE" baseline="0" dirty="0"/>
              <a:t> </a:t>
            </a:r>
            <a:r>
              <a:rPr lang="nl-BE" baseline="0" dirty="0" err="1"/>
              <a:t>method</a:t>
            </a:r>
            <a:r>
              <a:rPr lang="nl-BE" baseline="0" dirty="0"/>
              <a:t> of </a:t>
            </a:r>
            <a:r>
              <a:rPr lang="nl-BE" baseline="0" dirty="0" err="1"/>
              <a:t>financing</a:t>
            </a:r>
            <a:r>
              <a:rPr lang="nl-BE" baseline="0" dirty="0"/>
              <a:t> a </a:t>
            </a:r>
            <a:r>
              <a:rPr lang="nl-BE" baseline="0" dirty="0" err="1"/>
              <a:t>distinction</a:t>
            </a:r>
            <a:r>
              <a:rPr lang="nl-BE" baseline="0" dirty="0"/>
              <a:t> </a:t>
            </a:r>
            <a:r>
              <a:rPr lang="nl-BE" baseline="0" dirty="0" err="1"/>
              <a:t>can</a:t>
            </a:r>
            <a:r>
              <a:rPr lang="nl-BE" baseline="0" dirty="0"/>
              <a:t> </a:t>
            </a:r>
            <a:r>
              <a:rPr lang="nl-BE" baseline="0" dirty="0" err="1"/>
              <a:t>be</a:t>
            </a:r>
            <a:r>
              <a:rPr lang="nl-BE" baseline="0" dirty="0"/>
              <a:t> made </a:t>
            </a:r>
            <a:r>
              <a:rPr lang="nl-BE" baseline="0" dirty="0" err="1"/>
              <a:t>between</a:t>
            </a:r>
            <a:r>
              <a:rPr lang="nl-BE" baseline="0" dirty="0"/>
              <a:t> </a:t>
            </a:r>
            <a:r>
              <a:rPr lang="nl-BE" baseline="0" dirty="0" err="1"/>
              <a:t>equity</a:t>
            </a:r>
            <a:r>
              <a:rPr lang="nl-BE" baseline="0" dirty="0"/>
              <a:t> </a:t>
            </a:r>
            <a:r>
              <a:rPr lang="nl-BE" baseline="0" dirty="0" err="1"/>
              <a:t>and</a:t>
            </a:r>
            <a:r>
              <a:rPr lang="nl-BE" baseline="0" dirty="0"/>
              <a:t> </a:t>
            </a:r>
            <a:r>
              <a:rPr lang="nl-BE" baseline="0" dirty="0" err="1"/>
              <a:t>liabilties</a:t>
            </a:r>
            <a:r>
              <a:rPr lang="nl-BE" baseline="0" dirty="0"/>
              <a:t>. </a:t>
            </a:r>
          </a:p>
          <a:p>
            <a:r>
              <a:rPr lang="nl-BE" baseline="0" dirty="0" err="1"/>
              <a:t>Equity</a:t>
            </a:r>
            <a:r>
              <a:rPr lang="nl-BE" baseline="0" dirty="0"/>
              <a:t> has been made </a:t>
            </a:r>
            <a:r>
              <a:rPr lang="nl-BE" baseline="0" dirty="0" err="1"/>
              <a:t>available</a:t>
            </a:r>
            <a:r>
              <a:rPr lang="nl-BE" baseline="0" dirty="0"/>
              <a:t> </a:t>
            </a:r>
            <a:r>
              <a:rPr lang="nl-BE" baseline="0" dirty="0" err="1"/>
              <a:t>to</a:t>
            </a:r>
            <a:r>
              <a:rPr lang="nl-BE" baseline="0" dirty="0"/>
              <a:t> </a:t>
            </a:r>
            <a:r>
              <a:rPr lang="nl-BE" baseline="0" dirty="0" err="1"/>
              <a:t>the</a:t>
            </a:r>
            <a:r>
              <a:rPr lang="nl-BE" baseline="0" dirty="0"/>
              <a:t> company </a:t>
            </a:r>
            <a:r>
              <a:rPr lang="nl-BE" baseline="0" dirty="0" err="1"/>
              <a:t>by</a:t>
            </a:r>
            <a:r>
              <a:rPr lang="nl-BE" baseline="0" dirty="0"/>
              <a:t> </a:t>
            </a:r>
            <a:r>
              <a:rPr lang="nl-BE" baseline="0" dirty="0" err="1"/>
              <a:t>the</a:t>
            </a:r>
            <a:r>
              <a:rPr lang="nl-BE" baseline="0" dirty="0"/>
              <a:t> </a:t>
            </a:r>
            <a:r>
              <a:rPr lang="nl-BE" baseline="0" dirty="0" err="1"/>
              <a:t>owner</a:t>
            </a:r>
            <a:r>
              <a:rPr lang="nl-BE" baseline="0" dirty="0"/>
              <a:t>(s) </a:t>
            </a:r>
            <a:r>
              <a:rPr lang="nl-BE" baseline="0" dirty="0" err="1"/>
              <a:t>for</a:t>
            </a:r>
            <a:r>
              <a:rPr lang="nl-BE" baseline="0" dirty="0"/>
              <a:t> </a:t>
            </a:r>
            <a:r>
              <a:rPr lang="nl-BE" baseline="0" dirty="0" err="1"/>
              <a:t>an</a:t>
            </a:r>
            <a:r>
              <a:rPr lang="nl-BE" baseline="0" dirty="0"/>
              <a:t> </a:t>
            </a:r>
            <a:r>
              <a:rPr lang="nl-BE" baseline="0" dirty="0" err="1"/>
              <a:t>unlimited</a:t>
            </a:r>
            <a:r>
              <a:rPr lang="nl-BE" baseline="0" dirty="0"/>
              <a:t> </a:t>
            </a:r>
            <a:r>
              <a:rPr lang="nl-BE" baseline="0" dirty="0" err="1"/>
              <a:t>period</a:t>
            </a:r>
            <a:r>
              <a:rPr lang="nl-BE" baseline="0" dirty="0"/>
              <a:t> of time. The </a:t>
            </a:r>
            <a:r>
              <a:rPr lang="nl-BE" baseline="0" dirty="0" err="1"/>
              <a:t>remunaration</a:t>
            </a:r>
            <a:r>
              <a:rPr lang="nl-BE" baseline="0" dirty="0"/>
              <a:t> </a:t>
            </a:r>
            <a:r>
              <a:rPr lang="nl-BE" baseline="0" dirty="0" err="1"/>
              <a:t>they</a:t>
            </a:r>
            <a:r>
              <a:rPr lang="nl-BE" baseline="0" dirty="0"/>
              <a:t> </a:t>
            </a:r>
            <a:r>
              <a:rPr lang="nl-BE" baseline="0" dirty="0" err="1"/>
              <a:t>will</a:t>
            </a:r>
            <a:r>
              <a:rPr lang="nl-BE" baseline="0" dirty="0"/>
              <a:t> </a:t>
            </a:r>
            <a:r>
              <a:rPr lang="nl-BE" baseline="0" dirty="0" err="1"/>
              <a:t>receive</a:t>
            </a:r>
            <a:r>
              <a:rPr lang="nl-BE" baseline="0" dirty="0"/>
              <a:t> </a:t>
            </a:r>
            <a:r>
              <a:rPr lang="nl-BE" baseline="0" dirty="0" err="1"/>
              <a:t>for</a:t>
            </a:r>
            <a:r>
              <a:rPr lang="nl-BE" baseline="0" dirty="0"/>
              <a:t> making </a:t>
            </a:r>
            <a:r>
              <a:rPr lang="nl-BE" baseline="0" dirty="0" err="1"/>
              <a:t>this</a:t>
            </a:r>
            <a:r>
              <a:rPr lang="nl-BE" baseline="0" dirty="0"/>
              <a:t> </a:t>
            </a:r>
            <a:r>
              <a:rPr lang="nl-BE" baseline="0" dirty="0" err="1"/>
              <a:t>available</a:t>
            </a:r>
            <a:r>
              <a:rPr lang="nl-BE" baseline="0" dirty="0"/>
              <a:t>, is </a:t>
            </a:r>
            <a:r>
              <a:rPr lang="nl-BE" baseline="0" dirty="0" err="1"/>
              <a:t>the</a:t>
            </a:r>
            <a:r>
              <a:rPr lang="nl-BE" baseline="0" dirty="0"/>
              <a:t> </a:t>
            </a:r>
            <a:r>
              <a:rPr lang="nl-BE" baseline="0" dirty="0" err="1"/>
              <a:t>profit</a:t>
            </a:r>
            <a:r>
              <a:rPr lang="nl-BE" baseline="0" dirty="0"/>
              <a:t>. </a:t>
            </a:r>
            <a:r>
              <a:rPr lang="nl-BE" baseline="0" dirty="0" err="1"/>
              <a:t>Equity</a:t>
            </a:r>
            <a:r>
              <a:rPr lang="nl-BE" baseline="0" dirty="0"/>
              <a:t> is risk-</a:t>
            </a:r>
            <a:r>
              <a:rPr lang="nl-BE" baseline="0" dirty="0" err="1"/>
              <a:t>bearing</a:t>
            </a:r>
            <a:r>
              <a:rPr lang="nl-BE" baseline="0" dirty="0"/>
              <a:t> </a:t>
            </a:r>
            <a:r>
              <a:rPr lang="nl-BE" baseline="0" dirty="0" err="1"/>
              <a:t>capital</a:t>
            </a:r>
            <a:r>
              <a:rPr lang="nl-BE" baseline="0" dirty="0"/>
              <a:t>, </a:t>
            </a:r>
            <a:r>
              <a:rPr lang="nl-BE" baseline="0" dirty="0" err="1"/>
              <a:t>because</a:t>
            </a:r>
            <a:r>
              <a:rPr lang="nl-BE" baseline="0" dirty="0"/>
              <a:t> </a:t>
            </a:r>
            <a:r>
              <a:rPr lang="nl-BE" baseline="0" dirty="0" err="1"/>
              <a:t>the</a:t>
            </a:r>
            <a:r>
              <a:rPr lang="nl-BE" baseline="0" dirty="0"/>
              <a:t> </a:t>
            </a:r>
            <a:r>
              <a:rPr lang="nl-BE" baseline="0" dirty="0" err="1"/>
              <a:t>remuneration</a:t>
            </a:r>
            <a:r>
              <a:rPr lang="nl-BE" baseline="0" dirty="0"/>
              <a:t> </a:t>
            </a:r>
            <a:r>
              <a:rPr lang="nl-BE" baseline="0" dirty="0" err="1"/>
              <a:t>isn</a:t>
            </a:r>
            <a:r>
              <a:rPr lang="nl-BE" baseline="0" dirty="0"/>
              <a:t> </a:t>
            </a:r>
            <a:r>
              <a:rPr lang="nl-BE" baseline="0" dirty="0" err="1"/>
              <a:t>ot</a:t>
            </a:r>
            <a:r>
              <a:rPr lang="nl-BE" baseline="0" dirty="0"/>
              <a:t> </a:t>
            </a:r>
            <a:r>
              <a:rPr lang="nl-BE" baseline="0" dirty="0" err="1"/>
              <a:t>fixed</a:t>
            </a:r>
            <a:r>
              <a:rPr lang="nl-BE" baseline="0" dirty="0"/>
              <a:t> </a:t>
            </a:r>
            <a:r>
              <a:rPr lang="nl-BE" baseline="0" dirty="0" err="1"/>
              <a:t>and</a:t>
            </a:r>
            <a:r>
              <a:rPr lang="nl-BE" baseline="0" dirty="0"/>
              <a:t> in </a:t>
            </a:r>
            <a:r>
              <a:rPr lang="nl-BE" baseline="0" dirty="0" err="1"/>
              <a:t>the</a:t>
            </a:r>
            <a:r>
              <a:rPr lang="nl-BE" baseline="0" dirty="0"/>
              <a:t> event of default, </a:t>
            </a:r>
            <a:r>
              <a:rPr lang="nl-BE" baseline="0" dirty="0" err="1"/>
              <a:t>the</a:t>
            </a:r>
            <a:r>
              <a:rPr lang="nl-BE" baseline="0" dirty="0"/>
              <a:t> </a:t>
            </a:r>
            <a:r>
              <a:rPr lang="nl-BE" baseline="0" dirty="0" err="1"/>
              <a:t>equity</a:t>
            </a:r>
            <a:r>
              <a:rPr lang="nl-BE" baseline="0" dirty="0"/>
              <a:t> providers </a:t>
            </a:r>
            <a:r>
              <a:rPr lang="nl-BE" baseline="0" dirty="0" err="1"/>
              <a:t>only</a:t>
            </a:r>
            <a:r>
              <a:rPr lang="nl-BE" baseline="0" dirty="0"/>
              <a:t> </a:t>
            </a:r>
            <a:r>
              <a:rPr lang="nl-BE" baseline="0" dirty="0" err="1"/>
              <a:t>receive</a:t>
            </a:r>
            <a:r>
              <a:rPr lang="nl-BE" baseline="0" dirty="0"/>
              <a:t>  </a:t>
            </a:r>
            <a:r>
              <a:rPr lang="nl-BE" baseline="0" dirty="0" err="1"/>
              <a:t>their</a:t>
            </a:r>
            <a:r>
              <a:rPr lang="nl-BE" baseline="0" dirty="0"/>
              <a:t> investment back </a:t>
            </a:r>
            <a:r>
              <a:rPr lang="nl-BE" baseline="0" dirty="0" err="1"/>
              <a:t>after</a:t>
            </a:r>
            <a:r>
              <a:rPr lang="nl-BE" baseline="0" dirty="0"/>
              <a:t> </a:t>
            </a:r>
            <a:r>
              <a:rPr lang="nl-BE" baseline="0" dirty="0" err="1"/>
              <a:t>all</a:t>
            </a:r>
            <a:r>
              <a:rPr lang="nl-BE" baseline="0" dirty="0"/>
              <a:t> </a:t>
            </a:r>
            <a:r>
              <a:rPr lang="nl-BE" baseline="0" dirty="0" err="1"/>
              <a:t>other</a:t>
            </a:r>
            <a:r>
              <a:rPr lang="nl-BE" baseline="0" dirty="0"/>
              <a:t> </a:t>
            </a:r>
            <a:r>
              <a:rPr lang="nl-BE" baseline="0" dirty="0" err="1"/>
              <a:t>creditors</a:t>
            </a:r>
            <a:r>
              <a:rPr lang="nl-BE" baseline="0" dirty="0"/>
              <a:t> have been </a:t>
            </a:r>
            <a:r>
              <a:rPr lang="nl-BE" baseline="0" dirty="0" err="1"/>
              <a:t>paid</a:t>
            </a:r>
            <a:r>
              <a:rPr lang="nl-BE" baseline="0" dirty="0"/>
              <a:t>. </a:t>
            </a:r>
          </a:p>
          <a:p>
            <a:r>
              <a:rPr lang="nl-BE" baseline="0" dirty="0" err="1"/>
              <a:t>Liabilities</a:t>
            </a:r>
            <a:r>
              <a:rPr lang="nl-BE" baseline="0" dirty="0"/>
              <a:t> are </a:t>
            </a:r>
            <a:r>
              <a:rPr lang="nl-BE" baseline="0" dirty="0" err="1"/>
              <a:t>loans</a:t>
            </a:r>
            <a:r>
              <a:rPr lang="nl-BE" baseline="0" dirty="0"/>
              <a:t> made </a:t>
            </a:r>
            <a:r>
              <a:rPr lang="nl-BE" baseline="0" dirty="0" err="1"/>
              <a:t>available</a:t>
            </a:r>
            <a:r>
              <a:rPr lang="nl-BE" baseline="0" dirty="0"/>
              <a:t> </a:t>
            </a:r>
            <a:r>
              <a:rPr lang="nl-BE" baseline="0" dirty="0" err="1"/>
              <a:t>for</a:t>
            </a:r>
            <a:r>
              <a:rPr lang="nl-BE" baseline="0" dirty="0"/>
              <a:t> a </a:t>
            </a:r>
            <a:r>
              <a:rPr lang="nl-BE" baseline="0" dirty="0" err="1"/>
              <a:t>particular</a:t>
            </a:r>
            <a:r>
              <a:rPr lang="nl-BE" baseline="0" dirty="0"/>
              <a:t> </a:t>
            </a:r>
            <a:r>
              <a:rPr lang="nl-BE" baseline="0" dirty="0" err="1"/>
              <a:t>period</a:t>
            </a:r>
            <a:r>
              <a:rPr lang="nl-BE" baseline="0" dirty="0"/>
              <a:t> of time </a:t>
            </a:r>
            <a:r>
              <a:rPr lang="nl-BE" baseline="0" dirty="0" err="1"/>
              <a:t>by</a:t>
            </a:r>
            <a:r>
              <a:rPr lang="nl-BE" baseline="0" dirty="0"/>
              <a:t> </a:t>
            </a:r>
            <a:r>
              <a:rPr lang="nl-BE" baseline="0" dirty="0" err="1"/>
              <a:t>creditors</a:t>
            </a:r>
            <a:r>
              <a:rPr lang="nl-BE" baseline="0" dirty="0"/>
              <a:t>. </a:t>
            </a:r>
            <a:r>
              <a:rPr lang="nl-BE" baseline="0" dirty="0" err="1"/>
              <a:t>Their</a:t>
            </a:r>
            <a:r>
              <a:rPr lang="nl-BE" baseline="0" dirty="0"/>
              <a:t> </a:t>
            </a:r>
            <a:r>
              <a:rPr lang="nl-BE" baseline="0" dirty="0" err="1"/>
              <a:t>remuneration</a:t>
            </a:r>
            <a:r>
              <a:rPr lang="nl-BE" baseline="0" dirty="0"/>
              <a:t> is interest, as </a:t>
            </a:r>
            <a:r>
              <a:rPr lang="nl-BE" baseline="0" dirty="0" err="1"/>
              <a:t>it</a:t>
            </a:r>
            <a:r>
              <a:rPr lang="nl-BE" baseline="0" dirty="0"/>
              <a:t> is </a:t>
            </a:r>
            <a:r>
              <a:rPr lang="nl-BE" baseline="0" dirty="0" err="1"/>
              <a:t>determined</a:t>
            </a:r>
            <a:r>
              <a:rPr lang="nl-BE" baseline="0" dirty="0"/>
              <a:t> in advance </a:t>
            </a:r>
            <a:r>
              <a:rPr lang="nl-BE" baseline="0" dirty="0" err="1"/>
              <a:t>and</a:t>
            </a:r>
            <a:r>
              <a:rPr lang="nl-BE" baseline="0" dirty="0"/>
              <a:t> in </a:t>
            </a:r>
            <a:r>
              <a:rPr lang="nl-BE" baseline="0" dirty="0" err="1"/>
              <a:t>the</a:t>
            </a:r>
            <a:r>
              <a:rPr lang="nl-BE" baseline="0" dirty="0"/>
              <a:t> event of default, </a:t>
            </a:r>
            <a:r>
              <a:rPr lang="nl-BE" baseline="0" dirty="0" err="1"/>
              <a:t>they</a:t>
            </a:r>
            <a:r>
              <a:rPr lang="nl-BE" baseline="0" dirty="0"/>
              <a:t> </a:t>
            </a:r>
            <a:r>
              <a:rPr lang="nl-BE" baseline="0" dirty="0" err="1"/>
              <a:t>will</a:t>
            </a:r>
            <a:r>
              <a:rPr lang="nl-BE" baseline="0" dirty="0"/>
              <a:t> </a:t>
            </a:r>
            <a:r>
              <a:rPr lang="nl-BE" baseline="0" dirty="0" err="1"/>
              <a:t>be</a:t>
            </a:r>
            <a:r>
              <a:rPr lang="nl-BE" baseline="0" dirty="0"/>
              <a:t> </a:t>
            </a:r>
            <a:r>
              <a:rPr lang="nl-BE" baseline="0" dirty="0" err="1"/>
              <a:t>repaid</a:t>
            </a:r>
            <a:r>
              <a:rPr lang="nl-BE" baseline="0" dirty="0"/>
              <a:t> first. </a:t>
            </a:r>
            <a:r>
              <a:rPr lang="nl-BE" baseline="0" dirty="0" err="1"/>
              <a:t>Liabilities</a:t>
            </a:r>
            <a:r>
              <a:rPr lang="nl-BE" baseline="0" dirty="0"/>
              <a:t> are </a:t>
            </a:r>
            <a:r>
              <a:rPr lang="nl-BE" baseline="0" dirty="0" err="1"/>
              <a:t>considered</a:t>
            </a:r>
            <a:r>
              <a:rPr lang="nl-BE" baseline="0" dirty="0"/>
              <a:t> </a:t>
            </a:r>
            <a:r>
              <a:rPr lang="nl-BE" baseline="0" dirty="0" err="1"/>
              <a:t>to</a:t>
            </a:r>
            <a:r>
              <a:rPr lang="nl-BE" baseline="0" dirty="0"/>
              <a:t> </a:t>
            </a:r>
            <a:r>
              <a:rPr lang="nl-BE" baseline="0" dirty="0" err="1"/>
              <a:t>be</a:t>
            </a:r>
            <a:r>
              <a:rPr lang="nl-BE" baseline="0" dirty="0"/>
              <a:t> risk </a:t>
            </a:r>
            <a:r>
              <a:rPr lang="nl-BE" baseline="0" dirty="0" err="1"/>
              <a:t>avoiding</a:t>
            </a:r>
            <a:r>
              <a:rPr lang="nl-BE" baseline="0" dirty="0"/>
              <a:t> </a:t>
            </a:r>
            <a:r>
              <a:rPr lang="nl-BE" baseline="0" dirty="0" err="1"/>
              <a:t>capital</a:t>
            </a:r>
            <a:r>
              <a:rPr lang="nl-BE" baseline="0" dirty="0"/>
              <a:t>.</a:t>
            </a:r>
            <a:endParaRPr lang="nl-BE" dirty="0"/>
          </a:p>
          <a:p>
            <a:endParaRPr lang="nl-NL" dirty="0"/>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30</a:t>
            </a:fld>
            <a:endParaRPr lang="nl-NL"/>
          </a:p>
        </p:txBody>
      </p:sp>
    </p:spTree>
    <p:extLst>
      <p:ext uri="{BB962C8B-B14F-4D97-AF65-F5344CB8AC3E}">
        <p14:creationId xmlns:p14="http://schemas.microsoft.com/office/powerpoint/2010/main" val="575678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31</a:t>
            </a:fld>
            <a:endParaRPr lang="nl-NL"/>
          </a:p>
        </p:txBody>
      </p:sp>
    </p:spTree>
    <p:extLst>
      <p:ext uri="{BB962C8B-B14F-4D97-AF65-F5344CB8AC3E}">
        <p14:creationId xmlns:p14="http://schemas.microsoft.com/office/powerpoint/2010/main" val="1059980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33</a:t>
            </a:fld>
            <a:endParaRPr lang="nl-NL"/>
          </a:p>
        </p:txBody>
      </p:sp>
    </p:spTree>
    <p:extLst>
      <p:ext uri="{BB962C8B-B14F-4D97-AF65-F5344CB8AC3E}">
        <p14:creationId xmlns:p14="http://schemas.microsoft.com/office/powerpoint/2010/main" val="12188058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the beginning (2016) of La Paz, the company needs a car, </a:t>
            </a:r>
            <a:r>
              <a:rPr lang="en-US" baseline="0" dirty="0" err="1"/>
              <a:t>wich</a:t>
            </a:r>
            <a:r>
              <a:rPr lang="en-US" baseline="0" dirty="0"/>
              <a:t> is a fixed Asset (more the one year in the company). It will be financed by the owners equity (20.000) </a:t>
            </a:r>
            <a:r>
              <a:rPr lang="en-US" baseline="0" dirty="0" err="1"/>
              <a:t>wich</a:t>
            </a:r>
            <a:r>
              <a:rPr lang="en-US" baseline="0" dirty="0"/>
              <a:t> is provided by the owners </a:t>
            </a:r>
            <a:r>
              <a:rPr lang="en-US" baseline="0" dirty="0" err="1"/>
              <a:t>svings</a:t>
            </a:r>
            <a:r>
              <a:rPr lang="en-US" baseline="0" dirty="0"/>
              <a:t> and a bank loan (10.000). The balance is always even. Every euro on the debit must be financed on the Credit site. </a:t>
            </a:r>
          </a:p>
          <a:p>
            <a:endParaRPr lang="en-US" baseline="0" dirty="0"/>
          </a:p>
          <a:p>
            <a:r>
              <a:rPr lang="en-US" baseline="0" dirty="0"/>
              <a:t>The equity of a company is equal to the </a:t>
            </a:r>
            <a:r>
              <a:rPr lang="en-US" baseline="0" dirty="0" err="1"/>
              <a:t>diferencebetween</a:t>
            </a:r>
            <a:r>
              <a:rPr lang="en-US" baseline="0" dirty="0"/>
              <a:t> the value of the assets and the liabilities (debts). (30.000 – 10.000) =20.000.</a:t>
            </a:r>
          </a:p>
          <a:p>
            <a:r>
              <a:rPr lang="en-US" baseline="0" dirty="0"/>
              <a:t>After the </a:t>
            </a:r>
            <a:r>
              <a:rPr lang="en-US" baseline="0" dirty="0" err="1"/>
              <a:t>the</a:t>
            </a:r>
            <a:r>
              <a:rPr lang="en-US" baseline="0" dirty="0"/>
              <a:t> company has started to </a:t>
            </a:r>
            <a:r>
              <a:rPr lang="en-US" baseline="0" dirty="0" err="1"/>
              <a:t>ru</a:t>
            </a:r>
            <a:r>
              <a:rPr lang="en-US" baseline="0" dirty="0"/>
              <a:t> the business activities, equity should, hopefully, increase as a result of the profit the business makes. </a:t>
            </a:r>
          </a:p>
          <a:p>
            <a:endParaRPr lang="en-US" baseline="0" dirty="0"/>
          </a:p>
          <a:p>
            <a:r>
              <a:rPr lang="en-US" baseline="0" dirty="0"/>
              <a:t>Profit ca determined by assessing the increase of equity during a certain period. </a:t>
            </a:r>
          </a:p>
          <a:p>
            <a:endParaRPr lang="en-US" baseline="0" dirty="0"/>
          </a:p>
          <a:p>
            <a:r>
              <a:rPr lang="en-US" baseline="0" dirty="0"/>
              <a:t>Example </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defTabSz="952176">
              <a:defRPr/>
            </a:pPr>
            <a:fld id="{4B571B0B-68C7-4EBB-BA21-46E323A480F9}" type="slidenum">
              <a:rPr lang="en-US">
                <a:solidFill>
                  <a:prstClr val="black"/>
                </a:solidFill>
              </a:rPr>
              <a:pPr defTabSz="952176">
                <a:defRPr/>
              </a:pPr>
              <a:t>34</a:t>
            </a:fld>
            <a:endParaRPr lang="en-US">
              <a:solidFill>
                <a:prstClr val="black"/>
              </a:solidFill>
            </a:endParaRPr>
          </a:p>
        </p:txBody>
      </p:sp>
    </p:spTree>
    <p:extLst>
      <p:ext uri="{BB962C8B-B14F-4D97-AF65-F5344CB8AC3E}">
        <p14:creationId xmlns:p14="http://schemas.microsoft.com/office/powerpoint/2010/main" val="1592019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52176">
              <a:defRPr/>
            </a:pPr>
            <a:fld id="{4B571B0B-68C7-4EBB-BA21-46E323A480F9}" type="slidenum">
              <a:rPr lang="en-US">
                <a:solidFill>
                  <a:prstClr val="black"/>
                </a:solidFill>
              </a:rPr>
              <a:pPr defTabSz="952176">
                <a:defRPr/>
              </a:pPr>
              <a:t>35</a:t>
            </a:fld>
            <a:endParaRPr lang="en-US">
              <a:solidFill>
                <a:prstClr val="black"/>
              </a:solidFill>
            </a:endParaRPr>
          </a:p>
        </p:txBody>
      </p:sp>
    </p:spTree>
    <p:extLst>
      <p:ext uri="{BB962C8B-B14F-4D97-AF65-F5344CB8AC3E}">
        <p14:creationId xmlns:p14="http://schemas.microsoft.com/office/powerpoint/2010/main" val="7241914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By</a:t>
            </a:r>
            <a:r>
              <a:rPr lang="nl-BE" dirty="0"/>
              <a:t> </a:t>
            </a:r>
            <a:r>
              <a:rPr lang="nl-BE" dirty="0" err="1"/>
              <a:t>comparison</a:t>
            </a:r>
            <a:r>
              <a:rPr lang="nl-BE" baseline="0" dirty="0"/>
              <a:t> of </a:t>
            </a:r>
            <a:r>
              <a:rPr lang="nl-BE" baseline="0" dirty="0" err="1"/>
              <a:t>equity</a:t>
            </a:r>
            <a:r>
              <a:rPr lang="nl-BE" baseline="0" dirty="0"/>
              <a:t> at </a:t>
            </a:r>
            <a:r>
              <a:rPr lang="nl-BE" baseline="0" dirty="0" err="1"/>
              <a:t>two</a:t>
            </a:r>
            <a:r>
              <a:rPr lang="nl-BE" baseline="0" dirty="0"/>
              <a:t> </a:t>
            </a:r>
            <a:r>
              <a:rPr lang="nl-BE" baseline="0" dirty="0" err="1"/>
              <a:t>balance</a:t>
            </a:r>
            <a:r>
              <a:rPr lang="nl-BE" baseline="0" dirty="0"/>
              <a:t> sheet </a:t>
            </a:r>
            <a:r>
              <a:rPr lang="nl-BE" baseline="0" dirty="0" err="1"/>
              <a:t>moments</a:t>
            </a:r>
            <a:r>
              <a:rPr lang="nl-BE" baseline="0" dirty="0"/>
              <a:t>, </a:t>
            </a:r>
            <a:r>
              <a:rPr lang="nl-BE" baseline="0" dirty="0" err="1"/>
              <a:t>the</a:t>
            </a:r>
            <a:r>
              <a:rPr lang="nl-BE" baseline="0" dirty="0"/>
              <a:t> </a:t>
            </a:r>
            <a:r>
              <a:rPr lang="nl-BE" baseline="0" dirty="0" err="1"/>
              <a:t>profit</a:t>
            </a:r>
            <a:r>
              <a:rPr lang="nl-BE" baseline="0" dirty="0"/>
              <a:t> </a:t>
            </a:r>
            <a:r>
              <a:rPr lang="nl-BE" baseline="0" dirty="0" err="1"/>
              <a:t>can</a:t>
            </a:r>
            <a:r>
              <a:rPr lang="nl-BE" baseline="0" dirty="0"/>
              <a:t> </a:t>
            </a:r>
            <a:r>
              <a:rPr lang="nl-BE" baseline="0" dirty="0" err="1"/>
              <a:t>be</a:t>
            </a:r>
            <a:r>
              <a:rPr lang="nl-BE" baseline="0" dirty="0"/>
              <a:t> </a:t>
            </a:r>
            <a:r>
              <a:rPr lang="nl-BE" baseline="0" dirty="0" err="1"/>
              <a:t>calculated</a:t>
            </a:r>
            <a:r>
              <a:rPr lang="nl-BE" baseline="0" dirty="0"/>
              <a:t>. In </a:t>
            </a:r>
            <a:r>
              <a:rPr lang="nl-BE" baseline="0" dirty="0" err="1"/>
              <a:t>principle</a:t>
            </a:r>
            <a:r>
              <a:rPr lang="nl-BE" baseline="0" dirty="0"/>
              <a:t> </a:t>
            </a:r>
            <a:r>
              <a:rPr lang="nl-BE" baseline="0" dirty="0" err="1"/>
              <a:t>an</a:t>
            </a:r>
            <a:r>
              <a:rPr lang="nl-BE" baseline="0" dirty="0"/>
              <a:t> </a:t>
            </a:r>
            <a:r>
              <a:rPr lang="nl-BE" baseline="0" dirty="0" err="1"/>
              <a:t>increase</a:t>
            </a:r>
            <a:r>
              <a:rPr lang="nl-BE" baseline="0" dirty="0"/>
              <a:t> of </a:t>
            </a:r>
            <a:r>
              <a:rPr lang="nl-BE" baseline="0" dirty="0" err="1"/>
              <a:t>equity</a:t>
            </a:r>
            <a:r>
              <a:rPr lang="nl-BE" baseline="0" dirty="0"/>
              <a:t> is </a:t>
            </a:r>
            <a:r>
              <a:rPr lang="nl-BE" baseline="0" dirty="0" err="1"/>
              <a:t>the</a:t>
            </a:r>
            <a:r>
              <a:rPr lang="nl-BE" baseline="0" dirty="0"/>
              <a:t> </a:t>
            </a:r>
            <a:r>
              <a:rPr lang="nl-BE" baseline="0" dirty="0" err="1"/>
              <a:t>profit</a:t>
            </a:r>
            <a:r>
              <a:rPr lang="nl-BE" baseline="0" dirty="0"/>
              <a:t>. </a:t>
            </a:r>
          </a:p>
          <a:p>
            <a:r>
              <a:rPr lang="nl-BE" baseline="0" dirty="0" err="1"/>
              <a:t>However</a:t>
            </a:r>
            <a:r>
              <a:rPr lang="nl-BE" baseline="0" dirty="0"/>
              <a:t> </a:t>
            </a:r>
            <a:r>
              <a:rPr lang="nl-BE" baseline="0" dirty="0" err="1"/>
              <a:t>if</a:t>
            </a:r>
            <a:r>
              <a:rPr lang="nl-BE" baseline="0" dirty="0"/>
              <a:t> </a:t>
            </a:r>
            <a:r>
              <a:rPr lang="nl-BE" baseline="0" dirty="0" err="1"/>
              <a:t>one</a:t>
            </a:r>
            <a:r>
              <a:rPr lang="nl-BE" baseline="0" dirty="0"/>
              <a:t> of </a:t>
            </a:r>
            <a:r>
              <a:rPr lang="nl-BE" baseline="0" dirty="0" err="1"/>
              <a:t>the</a:t>
            </a:r>
            <a:r>
              <a:rPr lang="nl-BE" baseline="0" dirty="0"/>
              <a:t> </a:t>
            </a:r>
            <a:r>
              <a:rPr lang="nl-BE" baseline="0" dirty="0" err="1"/>
              <a:t>owners</a:t>
            </a:r>
            <a:r>
              <a:rPr lang="nl-BE" baseline="0" dirty="0"/>
              <a:t> has </a:t>
            </a:r>
            <a:r>
              <a:rPr lang="nl-BE" baseline="0" dirty="0" err="1"/>
              <a:t>withdrawn</a:t>
            </a:r>
            <a:r>
              <a:rPr lang="nl-BE" baseline="0" dirty="0"/>
              <a:t> or </a:t>
            </a:r>
            <a:r>
              <a:rPr lang="nl-BE" baseline="0" dirty="0" err="1"/>
              <a:t>deposited</a:t>
            </a:r>
            <a:r>
              <a:rPr lang="nl-BE" baseline="0" dirty="0"/>
              <a:t> money, a </a:t>
            </a:r>
            <a:r>
              <a:rPr lang="nl-BE" baseline="0" dirty="0" err="1"/>
              <a:t>correction</a:t>
            </a:r>
            <a:r>
              <a:rPr lang="nl-BE" baseline="0" dirty="0"/>
              <a:t> must </a:t>
            </a:r>
            <a:r>
              <a:rPr lang="nl-BE" baseline="0" dirty="0" err="1"/>
              <a:t>be</a:t>
            </a:r>
            <a:r>
              <a:rPr lang="nl-BE" baseline="0" dirty="0"/>
              <a:t> made.</a:t>
            </a:r>
          </a:p>
          <a:p>
            <a:r>
              <a:rPr lang="nl-BE" baseline="0" dirty="0"/>
              <a:t>The </a:t>
            </a:r>
            <a:r>
              <a:rPr lang="nl-BE" baseline="0" dirty="0" err="1"/>
              <a:t>other</a:t>
            </a:r>
            <a:r>
              <a:rPr lang="nl-BE" baseline="0" dirty="0"/>
              <a:t> way </a:t>
            </a:r>
            <a:r>
              <a:rPr lang="nl-BE" baseline="0" dirty="0" err="1"/>
              <a:t>to</a:t>
            </a:r>
            <a:r>
              <a:rPr lang="nl-BE" baseline="0" dirty="0"/>
              <a:t> </a:t>
            </a:r>
            <a:r>
              <a:rPr lang="nl-BE" baseline="0" dirty="0" err="1"/>
              <a:t>determine</a:t>
            </a:r>
            <a:r>
              <a:rPr lang="nl-BE" baseline="0" dirty="0"/>
              <a:t> </a:t>
            </a:r>
            <a:r>
              <a:rPr lang="nl-BE" baseline="0" dirty="0" err="1"/>
              <a:t>profit</a:t>
            </a:r>
            <a:r>
              <a:rPr lang="nl-BE" baseline="0" dirty="0"/>
              <a:t> is </a:t>
            </a:r>
            <a:r>
              <a:rPr lang="nl-BE" baseline="0" dirty="0" err="1"/>
              <a:t>by</a:t>
            </a:r>
            <a:r>
              <a:rPr lang="nl-BE" baseline="0" dirty="0"/>
              <a:t> </a:t>
            </a:r>
            <a:r>
              <a:rPr lang="nl-BE" baseline="0" dirty="0" err="1"/>
              <a:t>drawing</a:t>
            </a:r>
            <a:r>
              <a:rPr lang="nl-BE" baseline="0" dirty="0"/>
              <a:t> up </a:t>
            </a:r>
            <a:r>
              <a:rPr lang="nl-BE" baseline="0" dirty="0" err="1"/>
              <a:t>an</a:t>
            </a:r>
            <a:r>
              <a:rPr lang="nl-BE" baseline="0" dirty="0"/>
              <a:t> </a:t>
            </a:r>
            <a:r>
              <a:rPr lang="nl-BE" baseline="0" dirty="0" err="1"/>
              <a:t>income</a:t>
            </a:r>
            <a:r>
              <a:rPr lang="nl-BE" baseline="0" dirty="0"/>
              <a:t> statement. See II </a:t>
            </a:r>
            <a:endParaRPr lang="nl-BE" dirty="0"/>
          </a:p>
          <a:p>
            <a:endParaRPr lang="nl-NL" dirty="0"/>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36</a:t>
            </a:fld>
            <a:endParaRPr lang="nl-NL"/>
          </a:p>
        </p:txBody>
      </p:sp>
    </p:spTree>
    <p:extLst>
      <p:ext uri="{BB962C8B-B14F-4D97-AF65-F5344CB8AC3E}">
        <p14:creationId xmlns:p14="http://schemas.microsoft.com/office/powerpoint/2010/main" val="2599347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37</a:t>
            </a:fld>
            <a:endParaRPr lang="nl-NL"/>
          </a:p>
        </p:txBody>
      </p:sp>
    </p:spTree>
    <p:extLst>
      <p:ext uri="{BB962C8B-B14F-4D97-AF65-F5344CB8AC3E}">
        <p14:creationId xmlns:p14="http://schemas.microsoft.com/office/powerpoint/2010/main" val="78538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income</a:t>
            </a:r>
            <a:r>
              <a:rPr lang="en-US" baseline="0" dirty="0"/>
              <a:t> statement or profit and loss account gives an overview of the sales revenues and costs during a particular period.</a:t>
            </a:r>
          </a:p>
          <a:p>
            <a:r>
              <a:rPr lang="en-US" baseline="0" dirty="0"/>
              <a:t>Sales revenues is not necessarily equal to cash inflows ! The sales revenues due to sales transactions, should be recognized at the moment that the company has delivered the performance, even if the buyer has not yet paid. By definition, costs are not equal to cash outflows. Costs are taken when the actual use of a production factor occurs, regardless of the moment of payment.  As a consequence the profit, as shown in the income statement, is not necessarily equal to the mutations in cash and cash equivalents. </a:t>
            </a:r>
            <a:endParaRPr lang="en-US" dirty="0"/>
          </a:p>
        </p:txBody>
      </p:sp>
      <p:sp>
        <p:nvSpPr>
          <p:cNvPr id="4" name="Slide Number Placeholder 3"/>
          <p:cNvSpPr>
            <a:spLocks noGrp="1"/>
          </p:cNvSpPr>
          <p:nvPr>
            <p:ph type="sldNum" sz="quarter" idx="10"/>
          </p:nvPr>
        </p:nvSpPr>
        <p:spPr/>
        <p:txBody>
          <a:bodyPr/>
          <a:lstStyle/>
          <a:p>
            <a:fld id="{4B571B0B-68C7-4EBB-BA21-46E323A480F9}" type="slidenum">
              <a:rPr lang="en-US" smtClean="0"/>
              <a:t>39</a:t>
            </a:fld>
            <a:endParaRPr lang="en-US"/>
          </a:p>
        </p:txBody>
      </p:sp>
    </p:spTree>
    <p:extLst>
      <p:ext uri="{BB962C8B-B14F-4D97-AF65-F5344CB8AC3E}">
        <p14:creationId xmlns:p14="http://schemas.microsoft.com/office/powerpoint/2010/main" val="39887036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b="1" dirty="0"/>
              <a:t>What about the Bank loan (to be repaid 5 years x 20%)  </a:t>
            </a:r>
            <a:endParaRPr lang="nl-BE" dirty="0"/>
          </a:p>
          <a:p>
            <a:pPr rtl="0" eaLnBrk="1" fontAlgn="t" latinLnBrk="0" hangingPunct="1"/>
            <a:r>
              <a:rPr lang="nl-NL" b="1" dirty="0"/>
              <a:t>10,000 ?</a:t>
            </a:r>
            <a:endParaRPr lang="en-US" dirty="0"/>
          </a:p>
        </p:txBody>
      </p:sp>
      <p:sp>
        <p:nvSpPr>
          <p:cNvPr id="4" name="Slide Number Placeholder 3"/>
          <p:cNvSpPr>
            <a:spLocks noGrp="1"/>
          </p:cNvSpPr>
          <p:nvPr>
            <p:ph type="sldNum" sz="quarter" idx="10"/>
          </p:nvPr>
        </p:nvSpPr>
        <p:spPr/>
        <p:txBody>
          <a:bodyPr/>
          <a:lstStyle/>
          <a:p>
            <a:pPr defTabSz="952176">
              <a:defRPr/>
            </a:pPr>
            <a:fld id="{4B571B0B-68C7-4EBB-BA21-46E323A480F9}" type="slidenum">
              <a:rPr lang="en-US">
                <a:solidFill>
                  <a:prstClr val="black"/>
                </a:solidFill>
              </a:rPr>
              <a:pPr defTabSz="952176">
                <a:defRPr/>
              </a:pPr>
              <a:t>40</a:t>
            </a:fld>
            <a:endParaRPr lang="en-US">
              <a:solidFill>
                <a:prstClr val="black"/>
              </a:solidFill>
            </a:endParaRPr>
          </a:p>
        </p:txBody>
      </p:sp>
    </p:spTree>
    <p:extLst>
      <p:ext uri="{BB962C8B-B14F-4D97-AF65-F5344CB8AC3E}">
        <p14:creationId xmlns:p14="http://schemas.microsoft.com/office/powerpoint/2010/main" val="16733620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52176">
              <a:defRPr/>
            </a:pPr>
            <a:fld id="{4B571B0B-68C7-4EBB-BA21-46E323A480F9}" type="slidenum">
              <a:rPr lang="en-US">
                <a:solidFill>
                  <a:prstClr val="black"/>
                </a:solidFill>
              </a:rPr>
              <a:pPr defTabSz="952176">
                <a:defRPr/>
              </a:pPr>
              <a:t>41</a:t>
            </a:fld>
            <a:endParaRPr lang="en-US">
              <a:solidFill>
                <a:prstClr val="black"/>
              </a:solidFill>
            </a:endParaRPr>
          </a:p>
        </p:txBody>
      </p:sp>
    </p:spTree>
    <p:extLst>
      <p:ext uri="{BB962C8B-B14F-4D97-AF65-F5344CB8AC3E}">
        <p14:creationId xmlns:p14="http://schemas.microsoft.com/office/powerpoint/2010/main" val="3988703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4</a:t>
            </a:fld>
            <a:endParaRPr lang="nl-NL"/>
          </a:p>
        </p:txBody>
      </p:sp>
    </p:spTree>
    <p:extLst>
      <p:ext uri="{BB962C8B-B14F-4D97-AF65-F5344CB8AC3E}">
        <p14:creationId xmlns:p14="http://schemas.microsoft.com/office/powerpoint/2010/main" val="2597165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42</a:t>
            </a:fld>
            <a:endParaRPr lang="nl-NL"/>
          </a:p>
        </p:txBody>
      </p:sp>
    </p:spTree>
    <p:extLst>
      <p:ext uri="{BB962C8B-B14F-4D97-AF65-F5344CB8AC3E}">
        <p14:creationId xmlns:p14="http://schemas.microsoft.com/office/powerpoint/2010/main" val="8816434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45</a:t>
            </a:fld>
            <a:endParaRPr lang="nl-NL"/>
          </a:p>
        </p:txBody>
      </p:sp>
    </p:spTree>
    <p:extLst>
      <p:ext uri="{BB962C8B-B14F-4D97-AF65-F5344CB8AC3E}">
        <p14:creationId xmlns:p14="http://schemas.microsoft.com/office/powerpoint/2010/main" val="33202984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defTabSz="952176">
              <a:defRPr/>
            </a:pPr>
            <a:r>
              <a:rPr lang="en-US" dirty="0"/>
              <a:t>Profit can also be further analyzed by confronting revenues and costs.</a:t>
            </a:r>
            <a:br>
              <a:rPr lang="en-US" dirty="0"/>
            </a:br>
            <a:r>
              <a:rPr lang="en-US" dirty="0"/>
              <a:t>= Profit and loss account.</a:t>
            </a:r>
            <a:br>
              <a:rPr lang="en-US" dirty="0"/>
            </a:br>
            <a:r>
              <a:rPr lang="en-US" dirty="0"/>
              <a:t/>
            </a:r>
            <a:br>
              <a:rPr lang="en-US" dirty="0"/>
            </a:br>
            <a:r>
              <a:rPr lang="en-US" dirty="0"/>
              <a:t>Revenue ≠ receipts</a:t>
            </a:r>
            <a:br>
              <a:rPr lang="en-US" dirty="0"/>
            </a:br>
            <a:r>
              <a:rPr lang="en-US" dirty="0"/>
              <a:t>Revenues are taken in the period in which the company has performed services for clients, regardless of whether these performances have already led to payment in the same period</a:t>
            </a:r>
            <a:br>
              <a:rPr lang="en-US" dirty="0"/>
            </a:br>
            <a:r>
              <a:rPr lang="en-US" dirty="0"/>
              <a:t/>
            </a:r>
            <a:br>
              <a:rPr lang="en-US" dirty="0"/>
            </a:br>
            <a:r>
              <a:rPr lang="en-US" dirty="0"/>
              <a:t>Costs ≠ expenses</a:t>
            </a:r>
            <a:br>
              <a:rPr lang="en-US" dirty="0"/>
            </a:br>
            <a:r>
              <a:rPr lang="en-US" dirty="0"/>
              <a:t>Depreciation (expense on purchase, costs over period of use, to prevent peak / fall)</a:t>
            </a:r>
            <a:br>
              <a:rPr lang="en-US" dirty="0"/>
            </a:br>
            <a:r>
              <a:rPr lang="en-US" dirty="0"/>
              <a:t>Repayment of loan capital (do not lead to change in equity)</a:t>
            </a:r>
            <a:br>
              <a:rPr lang="en-US" dirty="0"/>
            </a:br>
            <a:r>
              <a:rPr lang="en-US" dirty="0"/>
              <a:t>Services</a:t>
            </a:r>
            <a:br>
              <a:rPr lang="en-US" dirty="0"/>
            </a:br>
            <a:r>
              <a:rPr lang="en-US" dirty="0"/>
              <a:t>Direct changes in equity</a:t>
            </a:r>
            <a:br>
              <a:rPr lang="en-US" dirty="0"/>
            </a:br>
            <a:r>
              <a:rPr lang="en-US" dirty="0"/>
              <a:t/>
            </a:r>
            <a:br>
              <a:rPr lang="en-US" dirty="0"/>
            </a:br>
            <a:r>
              <a:rPr lang="en-US" dirty="0"/>
              <a:t>CONTINUED QUESTION 3.1</a:t>
            </a:r>
          </a:p>
          <a:p>
            <a:endParaRPr lang="nl-NL" dirty="0"/>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46</a:t>
            </a:fld>
            <a:endParaRPr lang="nl-NL"/>
          </a:p>
        </p:txBody>
      </p:sp>
    </p:spTree>
    <p:extLst>
      <p:ext uri="{BB962C8B-B14F-4D97-AF65-F5344CB8AC3E}">
        <p14:creationId xmlns:p14="http://schemas.microsoft.com/office/powerpoint/2010/main" val="26114575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Differences</a:t>
            </a:r>
            <a:r>
              <a:rPr lang="nl-BE" baseline="0" dirty="0"/>
              <a:t> </a:t>
            </a:r>
            <a:r>
              <a:rPr lang="nl-BE" baseline="0" dirty="0" err="1"/>
              <a:t>between</a:t>
            </a:r>
            <a:r>
              <a:rPr lang="nl-BE" baseline="0" dirty="0"/>
              <a:t> revenu/cash in,  </a:t>
            </a:r>
            <a:r>
              <a:rPr lang="nl-BE" baseline="0" dirty="0" err="1"/>
              <a:t>and</a:t>
            </a:r>
            <a:r>
              <a:rPr lang="nl-BE" baseline="0" dirty="0"/>
              <a:t>  </a:t>
            </a:r>
            <a:r>
              <a:rPr lang="nl-BE" baseline="0" dirty="0" err="1"/>
              <a:t>costs</a:t>
            </a:r>
            <a:r>
              <a:rPr lang="nl-BE" baseline="0" dirty="0"/>
              <a:t>/cash out, lead </a:t>
            </a:r>
            <a:r>
              <a:rPr lang="nl-BE" baseline="0" dirty="0" err="1"/>
              <a:t>to</a:t>
            </a:r>
            <a:r>
              <a:rPr lang="nl-BE" baseline="0" dirty="0"/>
              <a:t> changes in </a:t>
            </a:r>
            <a:r>
              <a:rPr lang="nl-BE" baseline="0" dirty="0" err="1"/>
              <a:t>one</a:t>
            </a:r>
            <a:r>
              <a:rPr lang="nl-BE" baseline="0" dirty="0"/>
              <a:t> of the </a:t>
            </a:r>
            <a:r>
              <a:rPr lang="nl-BE" baseline="0" dirty="0" err="1"/>
              <a:t>balance</a:t>
            </a:r>
            <a:r>
              <a:rPr lang="nl-BE" baseline="0" dirty="0"/>
              <a:t> sheet items .</a:t>
            </a:r>
          </a:p>
          <a:p>
            <a:r>
              <a:rPr lang="nl-BE" baseline="0" dirty="0"/>
              <a:t>Column 3= Cash flow statement (direct </a:t>
            </a:r>
            <a:r>
              <a:rPr lang="nl-BE" baseline="0" dirty="0" err="1"/>
              <a:t>method</a:t>
            </a:r>
            <a:r>
              <a:rPr lang="nl-BE" baseline="0" dirty="0"/>
              <a:t>): the </a:t>
            </a:r>
            <a:r>
              <a:rPr lang="nl-BE" baseline="0" dirty="0" err="1"/>
              <a:t>total</a:t>
            </a:r>
            <a:r>
              <a:rPr lang="nl-BE" baseline="0" dirty="0"/>
              <a:t> change in cash </a:t>
            </a:r>
            <a:r>
              <a:rPr lang="nl-BE" baseline="0" dirty="0" err="1"/>
              <a:t>during</a:t>
            </a:r>
            <a:r>
              <a:rPr lang="nl-BE" baseline="0" dirty="0"/>
              <a:t> 2016 is </a:t>
            </a:r>
            <a:r>
              <a:rPr lang="nl-BE" baseline="0" dirty="0" err="1"/>
              <a:t>represented</a:t>
            </a:r>
            <a:r>
              <a:rPr lang="nl-BE" baseline="0" dirty="0"/>
              <a:t> </a:t>
            </a:r>
            <a:r>
              <a:rPr lang="nl-BE" baseline="0" dirty="0" err="1"/>
              <a:t>by</a:t>
            </a:r>
            <a:r>
              <a:rPr lang="nl-BE" baseline="0" dirty="0"/>
              <a:t> the </a:t>
            </a:r>
            <a:r>
              <a:rPr lang="nl-BE" baseline="0" dirty="0" err="1"/>
              <a:t>total</a:t>
            </a:r>
            <a:r>
              <a:rPr lang="nl-BE" baseline="0" dirty="0"/>
              <a:t> (+9600)</a:t>
            </a:r>
            <a:endParaRPr lang="nl-BE" dirty="0"/>
          </a:p>
        </p:txBody>
      </p:sp>
      <p:sp>
        <p:nvSpPr>
          <p:cNvPr id="4" name="Tijdelijke aanduiding voor dianummer 3"/>
          <p:cNvSpPr>
            <a:spLocks noGrp="1"/>
          </p:cNvSpPr>
          <p:nvPr>
            <p:ph type="sldNum" sz="quarter" idx="10"/>
          </p:nvPr>
        </p:nvSpPr>
        <p:spPr/>
        <p:txBody>
          <a:bodyPr/>
          <a:lstStyle/>
          <a:p>
            <a:pPr defTabSz="952176">
              <a:defRPr/>
            </a:pPr>
            <a:fld id="{AEEB1208-F5D5-4506-A76B-9382A4CDDDCA}" type="slidenum">
              <a:rPr lang="nl-NL">
                <a:solidFill>
                  <a:prstClr val="black"/>
                </a:solidFill>
              </a:rPr>
              <a:pPr defTabSz="952176">
                <a:defRPr/>
              </a:pPr>
              <a:t>47</a:t>
            </a:fld>
            <a:endParaRPr lang="nl-NL">
              <a:solidFill>
                <a:prstClr val="black"/>
              </a:solidFill>
            </a:endParaRPr>
          </a:p>
        </p:txBody>
      </p:sp>
    </p:spTree>
    <p:extLst>
      <p:ext uri="{BB962C8B-B14F-4D97-AF65-F5344CB8AC3E}">
        <p14:creationId xmlns:p14="http://schemas.microsoft.com/office/powerpoint/2010/main" val="3618131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571B0B-68C7-4EBB-BA21-46E323A480F9}" type="slidenum">
              <a:rPr lang="en-US" smtClean="0"/>
              <a:t>48</a:t>
            </a:fld>
            <a:endParaRPr lang="en-US"/>
          </a:p>
        </p:txBody>
      </p:sp>
    </p:spTree>
    <p:extLst>
      <p:ext uri="{BB962C8B-B14F-4D97-AF65-F5344CB8AC3E}">
        <p14:creationId xmlns:p14="http://schemas.microsoft.com/office/powerpoint/2010/main" val="40915632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Trough</a:t>
            </a:r>
            <a:r>
              <a:rPr lang="nl-BE" dirty="0"/>
              <a:t> </a:t>
            </a:r>
            <a:r>
              <a:rPr lang="nl-BE" dirty="0" err="1"/>
              <a:t>depreciation</a:t>
            </a:r>
            <a:r>
              <a:rPr lang="nl-BE" dirty="0"/>
              <a:t> </a:t>
            </a:r>
            <a:r>
              <a:rPr lang="nl-BE" dirty="0" err="1"/>
              <a:t>the</a:t>
            </a:r>
            <a:r>
              <a:rPr lang="nl-BE" dirty="0"/>
              <a:t> </a:t>
            </a:r>
            <a:r>
              <a:rPr lang="nl-BE" dirty="0" err="1"/>
              <a:t>purchase</a:t>
            </a:r>
            <a:r>
              <a:rPr lang="nl-BE" baseline="0" dirty="0"/>
              <a:t> </a:t>
            </a:r>
            <a:r>
              <a:rPr lang="nl-BE" baseline="0" dirty="0" err="1"/>
              <a:t>price</a:t>
            </a:r>
            <a:r>
              <a:rPr lang="nl-BE" baseline="0" dirty="0"/>
              <a:t> of a </a:t>
            </a:r>
            <a:r>
              <a:rPr lang="nl-BE" baseline="0" dirty="0" err="1"/>
              <a:t>production</a:t>
            </a:r>
            <a:r>
              <a:rPr lang="nl-BE" baseline="0" dirty="0"/>
              <a:t> factor is </a:t>
            </a:r>
            <a:r>
              <a:rPr lang="nl-BE" baseline="0" dirty="0" err="1"/>
              <a:t>divided</a:t>
            </a:r>
            <a:r>
              <a:rPr lang="nl-BE" baseline="0" dirty="0"/>
              <a:t> over </a:t>
            </a:r>
            <a:r>
              <a:rPr lang="nl-BE" baseline="0" dirty="0" err="1"/>
              <a:t>the</a:t>
            </a:r>
            <a:r>
              <a:rPr lang="nl-BE" baseline="0" dirty="0"/>
              <a:t> </a:t>
            </a:r>
            <a:r>
              <a:rPr lang="nl-BE" baseline="0" dirty="0" err="1"/>
              <a:t>years</a:t>
            </a:r>
            <a:r>
              <a:rPr lang="nl-BE" baseline="0" dirty="0"/>
              <a:t> </a:t>
            </a:r>
            <a:r>
              <a:rPr lang="nl-BE" baseline="0" dirty="0" err="1"/>
              <a:t>during</a:t>
            </a:r>
            <a:r>
              <a:rPr lang="nl-BE" baseline="0" dirty="0"/>
              <a:t> </a:t>
            </a:r>
            <a:r>
              <a:rPr lang="nl-BE" baseline="0" dirty="0" err="1"/>
              <a:t>which</a:t>
            </a:r>
            <a:r>
              <a:rPr lang="nl-BE" baseline="0" dirty="0"/>
              <a:t> </a:t>
            </a:r>
            <a:r>
              <a:rPr lang="nl-BE" baseline="0" dirty="0" err="1"/>
              <a:t>the</a:t>
            </a:r>
            <a:r>
              <a:rPr lang="nl-BE" baseline="0" dirty="0"/>
              <a:t> </a:t>
            </a:r>
            <a:r>
              <a:rPr lang="nl-BE" baseline="0" dirty="0" err="1"/>
              <a:t>production</a:t>
            </a:r>
            <a:r>
              <a:rPr lang="nl-BE" baseline="0" dirty="0"/>
              <a:t> factor </a:t>
            </a:r>
            <a:r>
              <a:rPr lang="nl-BE" baseline="0" dirty="0" err="1"/>
              <a:t>delivers</a:t>
            </a:r>
            <a:r>
              <a:rPr lang="nl-BE" baseline="0" dirty="0"/>
              <a:t> a performance</a:t>
            </a:r>
          </a:p>
          <a:p>
            <a:r>
              <a:rPr lang="nl-BE" baseline="0" dirty="0" err="1"/>
              <a:t>Possible</a:t>
            </a:r>
            <a:r>
              <a:rPr lang="nl-BE" baseline="0" dirty="0"/>
              <a:t> systems: </a:t>
            </a:r>
          </a:p>
          <a:p>
            <a:r>
              <a:rPr lang="nl-BE" baseline="0" dirty="0"/>
              <a:t>1. Straight line = lineair: </a:t>
            </a:r>
            <a:r>
              <a:rPr lang="nl-BE" baseline="0" dirty="0" err="1"/>
              <a:t>the</a:t>
            </a:r>
            <a:r>
              <a:rPr lang="nl-BE" baseline="0" dirty="0"/>
              <a:t> </a:t>
            </a:r>
            <a:r>
              <a:rPr lang="nl-BE" baseline="0" dirty="0" err="1"/>
              <a:t>same</a:t>
            </a:r>
            <a:r>
              <a:rPr lang="nl-BE" baseline="0" dirty="0"/>
              <a:t> </a:t>
            </a:r>
            <a:r>
              <a:rPr lang="nl-BE" baseline="0" dirty="0" err="1"/>
              <a:t>amount</a:t>
            </a:r>
            <a:r>
              <a:rPr lang="nl-BE" baseline="0" dirty="0"/>
              <a:t> </a:t>
            </a:r>
            <a:r>
              <a:rPr lang="nl-BE" baseline="0" dirty="0" err="1"/>
              <a:t>every</a:t>
            </a:r>
            <a:r>
              <a:rPr lang="nl-BE" baseline="0" dirty="0"/>
              <a:t> </a:t>
            </a:r>
            <a:r>
              <a:rPr lang="nl-BE" baseline="0" dirty="0" err="1"/>
              <a:t>year</a:t>
            </a:r>
            <a:endParaRPr lang="nl-BE" baseline="0" dirty="0"/>
          </a:p>
          <a:p>
            <a:r>
              <a:rPr lang="nl-BE" baseline="0" dirty="0"/>
              <a:t>2. </a:t>
            </a:r>
            <a:r>
              <a:rPr lang="nl-BE" baseline="0" dirty="0" err="1"/>
              <a:t>Accelerated</a:t>
            </a:r>
            <a:r>
              <a:rPr lang="nl-BE" baseline="0" dirty="0"/>
              <a:t> </a:t>
            </a:r>
            <a:r>
              <a:rPr lang="nl-BE" baseline="0" dirty="0" err="1"/>
              <a:t>during</a:t>
            </a:r>
            <a:r>
              <a:rPr lang="nl-BE" baseline="0" dirty="0"/>
              <a:t> </a:t>
            </a:r>
            <a:r>
              <a:rPr lang="nl-BE" baseline="0" dirty="0" err="1"/>
              <a:t>intital</a:t>
            </a:r>
            <a:r>
              <a:rPr lang="nl-BE" baseline="0" dirty="0"/>
              <a:t> </a:t>
            </a:r>
            <a:r>
              <a:rPr lang="nl-BE" baseline="0" dirty="0" err="1"/>
              <a:t>years</a:t>
            </a:r>
            <a:r>
              <a:rPr lang="nl-BE" baseline="0" dirty="0"/>
              <a:t> more is </a:t>
            </a:r>
            <a:r>
              <a:rPr lang="nl-BE" baseline="0" dirty="0" err="1"/>
              <a:t>depcreciated</a:t>
            </a:r>
            <a:r>
              <a:rPr lang="nl-BE" baseline="0" dirty="0"/>
              <a:t> e.g. </a:t>
            </a:r>
            <a:r>
              <a:rPr lang="nl-BE" baseline="0" dirty="0" err="1"/>
              <a:t>the</a:t>
            </a:r>
            <a:r>
              <a:rPr lang="nl-BE" baseline="0" dirty="0"/>
              <a:t> </a:t>
            </a:r>
            <a:r>
              <a:rPr lang="nl-BE" baseline="0" dirty="0" err="1"/>
              <a:t>sum</a:t>
            </a:r>
            <a:r>
              <a:rPr lang="nl-BE" baseline="0" dirty="0"/>
              <a:t>-of-</a:t>
            </a:r>
            <a:r>
              <a:rPr lang="nl-BE" baseline="0" dirty="0" err="1"/>
              <a:t>the</a:t>
            </a:r>
            <a:r>
              <a:rPr lang="nl-BE" baseline="0" dirty="0"/>
              <a:t>-</a:t>
            </a:r>
            <a:r>
              <a:rPr lang="nl-BE" baseline="0" dirty="0" err="1"/>
              <a:t>years</a:t>
            </a:r>
            <a:r>
              <a:rPr lang="nl-BE" baseline="0" dirty="0"/>
              <a:t>’-</a:t>
            </a:r>
            <a:r>
              <a:rPr lang="nl-BE" baseline="0" dirty="0" err="1"/>
              <a:t>digits</a:t>
            </a:r>
            <a:r>
              <a:rPr lang="nl-BE" baseline="0" dirty="0"/>
              <a:t>, </a:t>
            </a:r>
            <a:r>
              <a:rPr lang="nl-BE" baseline="0" dirty="0" err="1"/>
              <a:t>declining</a:t>
            </a:r>
            <a:r>
              <a:rPr lang="nl-BE" baseline="0" dirty="0"/>
              <a:t> </a:t>
            </a:r>
            <a:r>
              <a:rPr lang="nl-BE" baseline="0" dirty="0" err="1"/>
              <a:t>balance</a:t>
            </a:r>
            <a:endParaRPr lang="nl-BE" baseline="0" dirty="0"/>
          </a:p>
          <a:p>
            <a:r>
              <a:rPr lang="nl-BE" baseline="0" dirty="0"/>
              <a:t>3. </a:t>
            </a:r>
            <a:r>
              <a:rPr lang="nl-BE" baseline="0" dirty="0" err="1"/>
              <a:t>Depreciation</a:t>
            </a:r>
            <a:r>
              <a:rPr lang="nl-BE" baseline="0" dirty="0"/>
              <a:t> </a:t>
            </a:r>
            <a:r>
              <a:rPr lang="nl-BE" baseline="0" dirty="0" err="1"/>
              <a:t>based</a:t>
            </a:r>
            <a:r>
              <a:rPr lang="nl-BE" baseline="0" dirty="0"/>
              <a:t> on </a:t>
            </a:r>
            <a:r>
              <a:rPr lang="nl-BE" baseline="0" dirty="0" err="1"/>
              <a:t>usage</a:t>
            </a:r>
            <a:endParaRPr lang="nl-BE" dirty="0"/>
          </a:p>
          <a:p>
            <a:endParaRPr lang="nl-NL" dirty="0"/>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49</a:t>
            </a:fld>
            <a:endParaRPr lang="nl-NL"/>
          </a:p>
        </p:txBody>
      </p:sp>
    </p:spTree>
    <p:extLst>
      <p:ext uri="{BB962C8B-B14F-4D97-AF65-F5344CB8AC3E}">
        <p14:creationId xmlns:p14="http://schemas.microsoft.com/office/powerpoint/2010/main" val="1459870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 </a:t>
            </a:r>
            <a:r>
              <a:rPr lang="en-US" dirty="0"/>
              <a:t>Yearly depreciation (€250,000 – €40,000)/8 = €26,250.</a:t>
            </a:r>
          </a:p>
          <a:p>
            <a:r>
              <a:rPr lang="en-US" b="1" dirty="0"/>
              <a:t>b </a:t>
            </a:r>
            <a:r>
              <a:rPr lang="en-US" dirty="0"/>
              <a:t>In a life span of 8 years, the sum of the weighting is 1 + 2 + 3 + 4 + 5 + 6 + 7 + 8 = 36</a:t>
            </a:r>
          </a:p>
          <a:p>
            <a:r>
              <a:rPr lang="en-US" dirty="0"/>
              <a:t>Depreciation in the second year is 7/36 x €210,000 = €40,833.</a:t>
            </a:r>
          </a:p>
          <a:p>
            <a:r>
              <a:rPr lang="en-US" b="1" dirty="0"/>
              <a:t>c </a:t>
            </a:r>
            <a:r>
              <a:rPr lang="en-US" dirty="0"/>
              <a:t>Purchase price €250,000</a:t>
            </a:r>
          </a:p>
          <a:p>
            <a:r>
              <a:rPr lang="en-US" dirty="0"/>
              <a:t>Depreciation in the first year: 30% x €250,000 = €75,000</a:t>
            </a:r>
          </a:p>
          <a:p>
            <a:r>
              <a:rPr lang="en-US" dirty="0"/>
              <a:t>Book value at the end of year 1: €175,000</a:t>
            </a:r>
          </a:p>
          <a:p>
            <a:r>
              <a:rPr lang="en-US" dirty="0"/>
              <a:t>Depreciation in the second year: 30% of €175,000 = €52,500.</a:t>
            </a:r>
          </a:p>
        </p:txBody>
      </p:sp>
      <p:sp>
        <p:nvSpPr>
          <p:cNvPr id="4" name="Slide Number Placeholder 3"/>
          <p:cNvSpPr>
            <a:spLocks noGrp="1"/>
          </p:cNvSpPr>
          <p:nvPr>
            <p:ph type="sldNum" sz="quarter" idx="10"/>
          </p:nvPr>
        </p:nvSpPr>
        <p:spPr/>
        <p:txBody>
          <a:bodyPr/>
          <a:lstStyle/>
          <a:p>
            <a:fld id="{4B571B0B-68C7-4EBB-BA21-46E323A480F9}" type="slidenum">
              <a:rPr lang="en-US" smtClean="0"/>
              <a:t>50</a:t>
            </a:fld>
            <a:endParaRPr lang="en-US"/>
          </a:p>
        </p:txBody>
      </p:sp>
    </p:spTree>
    <p:extLst>
      <p:ext uri="{BB962C8B-B14F-4D97-AF65-F5344CB8AC3E}">
        <p14:creationId xmlns:p14="http://schemas.microsoft.com/office/powerpoint/2010/main" val="40974270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Possible</a:t>
            </a:r>
            <a:r>
              <a:rPr lang="nl-BE" baseline="0" dirty="0"/>
              <a:t> </a:t>
            </a:r>
            <a:r>
              <a:rPr lang="nl-BE" baseline="0" dirty="0" err="1"/>
              <a:t>future</a:t>
            </a:r>
            <a:r>
              <a:rPr lang="nl-BE" baseline="0" dirty="0"/>
              <a:t> </a:t>
            </a:r>
            <a:r>
              <a:rPr lang="nl-BE" baseline="0" dirty="0" err="1"/>
              <a:t>liabilities</a:t>
            </a:r>
            <a:r>
              <a:rPr lang="nl-BE" baseline="0" dirty="0"/>
              <a:t> -&gt; </a:t>
            </a:r>
            <a:r>
              <a:rPr lang="nl-BE" baseline="0" dirty="0" err="1"/>
              <a:t>costs</a:t>
            </a:r>
            <a:r>
              <a:rPr lang="nl-BE" baseline="0" dirty="0"/>
              <a:t> but no </a:t>
            </a:r>
            <a:r>
              <a:rPr lang="nl-BE" baseline="0" dirty="0" err="1"/>
              <a:t>expenses</a:t>
            </a:r>
            <a:r>
              <a:rPr lang="nl-BE" baseline="0" dirty="0"/>
              <a:t> </a:t>
            </a:r>
            <a:r>
              <a:rPr lang="nl-BE" baseline="0" dirty="0" err="1"/>
              <a:t>yet</a:t>
            </a:r>
            <a:endParaRPr lang="nl-BE" baseline="0" dirty="0"/>
          </a:p>
          <a:p>
            <a:r>
              <a:rPr lang="nl-BE" baseline="0" dirty="0" err="1"/>
              <a:t>Based</a:t>
            </a:r>
            <a:r>
              <a:rPr lang="nl-BE" baseline="0" dirty="0"/>
              <a:t> on </a:t>
            </a:r>
            <a:r>
              <a:rPr lang="nl-BE" baseline="0" dirty="0" err="1"/>
              <a:t>estimates</a:t>
            </a:r>
            <a:r>
              <a:rPr lang="nl-BE" baseline="0" dirty="0"/>
              <a:t> -&gt; </a:t>
            </a:r>
            <a:r>
              <a:rPr lang="nl-BE" baseline="0" dirty="0" err="1"/>
              <a:t>subjective</a:t>
            </a:r>
            <a:r>
              <a:rPr lang="nl-BE" baseline="0" dirty="0"/>
              <a:t> element,  </a:t>
            </a:r>
            <a:r>
              <a:rPr lang="nl-BE" baseline="0" dirty="0" err="1"/>
              <a:t>oppportunity</a:t>
            </a:r>
            <a:r>
              <a:rPr lang="nl-BE" baseline="0" dirty="0"/>
              <a:t> </a:t>
            </a:r>
            <a:r>
              <a:rPr lang="nl-BE" baseline="0" dirty="0" err="1"/>
              <a:t>for</a:t>
            </a:r>
            <a:r>
              <a:rPr lang="nl-BE" baseline="0" dirty="0"/>
              <a:t> </a:t>
            </a:r>
            <a:r>
              <a:rPr lang="nl-BE" baseline="0" dirty="0" err="1"/>
              <a:t>creative</a:t>
            </a:r>
            <a:r>
              <a:rPr lang="nl-BE" baseline="0" dirty="0"/>
              <a:t> accounting (</a:t>
            </a:r>
            <a:r>
              <a:rPr lang="nl-BE" baseline="0" dirty="0" err="1"/>
              <a:t>bonusses</a:t>
            </a:r>
            <a:r>
              <a:rPr lang="nl-BE" baseline="0" dirty="0"/>
              <a:t>, </a:t>
            </a:r>
            <a:r>
              <a:rPr lang="nl-BE" baseline="0" dirty="0" err="1"/>
              <a:t>loans</a:t>
            </a:r>
            <a:r>
              <a:rPr lang="nl-BE" baseline="0" dirty="0"/>
              <a:t>,..)</a:t>
            </a:r>
          </a:p>
          <a:p>
            <a:pPr marL="178533" indent="-178533">
              <a:buFont typeface="Wingdings" panose="05000000000000000000" pitchFamily="2" charset="2"/>
              <a:buChar char="à"/>
            </a:pPr>
            <a:r>
              <a:rPr lang="nl-BE" baseline="0" dirty="0">
                <a:sym typeface="Wingdings" pitchFamily="2" charset="2"/>
              </a:rPr>
              <a:t>Cash is </a:t>
            </a:r>
            <a:r>
              <a:rPr lang="nl-BE" baseline="0" dirty="0" err="1">
                <a:sym typeface="Wingdings" pitchFamily="2" charset="2"/>
              </a:rPr>
              <a:t>king</a:t>
            </a:r>
            <a:r>
              <a:rPr lang="nl-BE" baseline="0" dirty="0">
                <a:sym typeface="Wingdings" pitchFamily="2" charset="2"/>
              </a:rPr>
              <a:t>: cash is a </a:t>
            </a:r>
            <a:r>
              <a:rPr lang="nl-BE" baseline="0" dirty="0" err="1">
                <a:sym typeface="Wingdings" pitchFamily="2" charset="2"/>
              </a:rPr>
              <a:t>fact</a:t>
            </a:r>
            <a:r>
              <a:rPr lang="nl-BE" baseline="0" dirty="0">
                <a:sym typeface="Wingdings" pitchFamily="2" charset="2"/>
              </a:rPr>
              <a:t>, </a:t>
            </a:r>
            <a:r>
              <a:rPr lang="nl-BE" baseline="0" dirty="0" err="1">
                <a:sym typeface="Wingdings" pitchFamily="2" charset="2"/>
              </a:rPr>
              <a:t>profit</a:t>
            </a:r>
            <a:r>
              <a:rPr lang="nl-BE" baseline="0" dirty="0">
                <a:sym typeface="Wingdings" pitchFamily="2" charset="2"/>
              </a:rPr>
              <a:t> is </a:t>
            </a:r>
            <a:r>
              <a:rPr lang="nl-BE" baseline="0" dirty="0" err="1">
                <a:sym typeface="Wingdings" pitchFamily="2" charset="2"/>
              </a:rPr>
              <a:t>an</a:t>
            </a:r>
            <a:r>
              <a:rPr lang="nl-BE" baseline="0" dirty="0">
                <a:sym typeface="Wingdings" pitchFamily="2" charset="2"/>
              </a:rPr>
              <a:t> opinion: cashflow </a:t>
            </a:r>
            <a:r>
              <a:rPr lang="nl-BE" baseline="0" dirty="0" err="1">
                <a:sym typeface="Wingdings" pitchFamily="2" charset="2"/>
              </a:rPr>
              <a:t>cannot</a:t>
            </a:r>
            <a:r>
              <a:rPr lang="nl-BE" baseline="0" dirty="0">
                <a:sym typeface="Wingdings" pitchFamily="2" charset="2"/>
              </a:rPr>
              <a:t> </a:t>
            </a:r>
            <a:r>
              <a:rPr lang="nl-BE" baseline="0" dirty="0" err="1">
                <a:sym typeface="Wingdings" pitchFamily="2" charset="2"/>
              </a:rPr>
              <a:t>be</a:t>
            </a:r>
            <a:r>
              <a:rPr lang="nl-BE" baseline="0" dirty="0">
                <a:sym typeface="Wingdings" pitchFamily="2" charset="2"/>
              </a:rPr>
              <a:t> </a:t>
            </a:r>
            <a:r>
              <a:rPr lang="nl-BE" baseline="0" dirty="0" err="1">
                <a:sym typeface="Wingdings" pitchFamily="2" charset="2"/>
              </a:rPr>
              <a:t>manipulated</a:t>
            </a:r>
            <a:endParaRPr lang="nl-BE" baseline="0" dirty="0">
              <a:sym typeface="Wingdings" pitchFamily="2" charset="2"/>
            </a:endParaRPr>
          </a:p>
          <a:p>
            <a:pPr marL="178533" indent="-178533">
              <a:buFont typeface="Wingdings" panose="05000000000000000000" pitchFamily="2" charset="2"/>
              <a:buChar char="à"/>
            </a:pPr>
            <a:r>
              <a:rPr lang="en-US" dirty="0"/>
              <a:t>Profit can be 'manipulated' by overly optimistic or pessimistic estimates</a:t>
            </a:r>
          </a:p>
          <a:p>
            <a:pPr marL="178533" indent="-178533">
              <a:buFont typeface="Wingdings" panose="05000000000000000000" pitchFamily="2" charset="2"/>
              <a:buChar char="à"/>
            </a:pPr>
            <a:r>
              <a:rPr lang="nl-BE" baseline="0" dirty="0">
                <a:sym typeface="Wingdings" pitchFamily="2" charset="2"/>
              </a:rPr>
              <a:t>Creative accounting / </a:t>
            </a:r>
            <a:r>
              <a:rPr lang="nl-BE" baseline="0" dirty="0" err="1">
                <a:sym typeface="Wingdings" pitchFamily="2" charset="2"/>
              </a:rPr>
              <a:t>Windowdressing</a:t>
            </a:r>
            <a:endParaRPr lang="nl-BE" baseline="0" dirty="0">
              <a:sym typeface="Wingdings" pitchFamily="2" charset="2"/>
            </a:endParaRPr>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51</a:t>
            </a:fld>
            <a:endParaRPr lang="nl-NL"/>
          </a:p>
        </p:txBody>
      </p:sp>
    </p:spTree>
    <p:extLst>
      <p:ext uri="{BB962C8B-B14F-4D97-AF65-F5344CB8AC3E}">
        <p14:creationId xmlns:p14="http://schemas.microsoft.com/office/powerpoint/2010/main" val="7282672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Direct</a:t>
            </a:r>
            <a:r>
              <a:rPr lang="nl-BE" baseline="0" dirty="0"/>
              <a:t> changes in </a:t>
            </a:r>
            <a:r>
              <a:rPr lang="nl-BE" baseline="0" dirty="0" err="1"/>
              <a:t>equity</a:t>
            </a:r>
            <a:r>
              <a:rPr lang="nl-BE" baseline="0" dirty="0"/>
              <a:t> </a:t>
            </a:r>
            <a:r>
              <a:rPr lang="nl-BE" baseline="0" dirty="0" err="1"/>
              <a:t>caused</a:t>
            </a:r>
            <a:r>
              <a:rPr lang="nl-BE" baseline="0" dirty="0"/>
              <a:t> </a:t>
            </a:r>
            <a:r>
              <a:rPr lang="nl-BE" baseline="0" dirty="0" err="1"/>
              <a:t>by</a:t>
            </a:r>
            <a:r>
              <a:rPr lang="nl-BE" baseline="0" dirty="0"/>
              <a:t> private </a:t>
            </a:r>
            <a:r>
              <a:rPr lang="nl-BE" baseline="0" dirty="0" err="1"/>
              <a:t>contributions</a:t>
            </a:r>
            <a:r>
              <a:rPr lang="nl-BE" baseline="0" dirty="0"/>
              <a:t>/ </a:t>
            </a:r>
            <a:r>
              <a:rPr lang="nl-BE" baseline="0" dirty="0" err="1"/>
              <a:t>withdrawals</a:t>
            </a:r>
            <a:r>
              <a:rPr lang="nl-BE" baseline="0" dirty="0"/>
              <a:t> </a:t>
            </a:r>
            <a:r>
              <a:rPr lang="nl-BE" baseline="0" dirty="0" err="1"/>
              <a:t>by</a:t>
            </a:r>
            <a:r>
              <a:rPr lang="nl-BE" baseline="0" dirty="0"/>
              <a:t> the </a:t>
            </a:r>
            <a:r>
              <a:rPr lang="nl-BE" baseline="0" dirty="0" err="1"/>
              <a:t>owners</a:t>
            </a:r>
            <a:r>
              <a:rPr lang="nl-BE" baseline="0" dirty="0"/>
              <a:t>.</a:t>
            </a:r>
          </a:p>
          <a:p>
            <a:r>
              <a:rPr lang="nl-BE" baseline="0" dirty="0"/>
              <a:t> -&gt; no impact on </a:t>
            </a:r>
            <a:r>
              <a:rPr lang="nl-BE" baseline="0" dirty="0" err="1"/>
              <a:t>profit</a:t>
            </a:r>
            <a:r>
              <a:rPr lang="nl-BE" baseline="0" dirty="0"/>
              <a:t>, but </a:t>
            </a:r>
            <a:r>
              <a:rPr lang="nl-BE" baseline="0" dirty="0" err="1"/>
              <a:t>will</a:t>
            </a:r>
            <a:r>
              <a:rPr lang="nl-BE" baseline="0" dirty="0"/>
              <a:t> change the cash </a:t>
            </a:r>
            <a:r>
              <a:rPr lang="nl-BE" baseline="0" dirty="0" err="1"/>
              <a:t>position</a:t>
            </a:r>
            <a:r>
              <a:rPr lang="nl-BE" baseline="0" dirty="0"/>
              <a:t> </a:t>
            </a:r>
            <a:r>
              <a:rPr lang="nl-BE" baseline="0" dirty="0" err="1"/>
              <a:t>see</a:t>
            </a:r>
            <a:r>
              <a:rPr lang="nl-BE" baseline="0" dirty="0"/>
              <a:t> </a:t>
            </a:r>
            <a:r>
              <a:rPr lang="nl-BE" baseline="0" dirty="0" err="1"/>
              <a:t>example</a:t>
            </a:r>
            <a:r>
              <a:rPr lang="nl-BE" baseline="0" dirty="0"/>
              <a:t> 3.4</a:t>
            </a:r>
            <a:endParaRPr lang="nl-BE" dirty="0"/>
          </a:p>
          <a:p>
            <a:r>
              <a:rPr lang="nl-BE" dirty="0"/>
              <a:t>An indirect way </a:t>
            </a:r>
            <a:r>
              <a:rPr lang="nl-BE" dirty="0" err="1"/>
              <a:t>to</a:t>
            </a:r>
            <a:r>
              <a:rPr lang="nl-BE" dirty="0"/>
              <a:t> </a:t>
            </a:r>
            <a:r>
              <a:rPr lang="nl-BE" dirty="0" err="1"/>
              <a:t>calculate</a:t>
            </a:r>
            <a:r>
              <a:rPr lang="nl-BE" dirty="0"/>
              <a:t> </a:t>
            </a:r>
            <a:r>
              <a:rPr lang="nl-BE" baseline="0" dirty="0" err="1"/>
              <a:t>profit</a:t>
            </a:r>
            <a:r>
              <a:rPr lang="nl-BE" baseline="0" dirty="0"/>
              <a:t> of </a:t>
            </a:r>
            <a:r>
              <a:rPr lang="nl-BE" baseline="0" dirty="0" err="1"/>
              <a:t>year</a:t>
            </a:r>
            <a:r>
              <a:rPr lang="nl-BE" baseline="0" dirty="0"/>
              <a:t> X:  </a:t>
            </a:r>
            <a:r>
              <a:rPr lang="nl-BE" baseline="0" dirty="0" err="1"/>
              <a:t>Equity</a:t>
            </a:r>
            <a:r>
              <a:rPr lang="nl-BE" baseline="0" dirty="0"/>
              <a:t> on 31/12/X – </a:t>
            </a:r>
            <a:r>
              <a:rPr lang="nl-BE" baseline="0" dirty="0" err="1"/>
              <a:t>Equity</a:t>
            </a:r>
            <a:r>
              <a:rPr lang="nl-BE" baseline="0" dirty="0"/>
              <a:t> on 1/1/X – Private </a:t>
            </a:r>
            <a:r>
              <a:rPr lang="nl-BE" baseline="0" dirty="0" err="1"/>
              <a:t>contributions</a:t>
            </a:r>
            <a:r>
              <a:rPr lang="nl-BE" baseline="0" dirty="0"/>
              <a:t> + Private </a:t>
            </a:r>
            <a:r>
              <a:rPr lang="nl-BE" baseline="0" dirty="0" err="1"/>
              <a:t>withdrawals</a:t>
            </a:r>
            <a:r>
              <a:rPr lang="nl-BE" baseline="0" dirty="0"/>
              <a:t>.</a:t>
            </a:r>
            <a:endParaRPr lang="nl-BE" dirty="0"/>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52</a:t>
            </a:fld>
            <a:endParaRPr lang="nl-NL"/>
          </a:p>
        </p:txBody>
      </p:sp>
    </p:spTree>
    <p:extLst>
      <p:ext uri="{BB962C8B-B14F-4D97-AF65-F5344CB8AC3E}">
        <p14:creationId xmlns:p14="http://schemas.microsoft.com/office/powerpoint/2010/main" val="28811955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53</a:t>
            </a:fld>
            <a:endParaRPr lang="nl-NL"/>
          </a:p>
        </p:txBody>
      </p:sp>
    </p:spTree>
    <p:extLst>
      <p:ext uri="{BB962C8B-B14F-4D97-AF65-F5344CB8AC3E}">
        <p14:creationId xmlns:p14="http://schemas.microsoft.com/office/powerpoint/2010/main" val="2339211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5</a:t>
            </a:fld>
            <a:endParaRPr lang="nl-NL"/>
          </a:p>
        </p:txBody>
      </p:sp>
    </p:spTree>
    <p:extLst>
      <p:ext uri="{BB962C8B-B14F-4D97-AF65-F5344CB8AC3E}">
        <p14:creationId xmlns:p14="http://schemas.microsoft.com/office/powerpoint/2010/main" val="21943753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54</a:t>
            </a:fld>
            <a:endParaRPr lang="nl-NL"/>
          </a:p>
        </p:txBody>
      </p:sp>
    </p:spTree>
    <p:extLst>
      <p:ext uri="{BB962C8B-B14F-4D97-AF65-F5344CB8AC3E}">
        <p14:creationId xmlns:p14="http://schemas.microsoft.com/office/powerpoint/2010/main" val="1420639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6</a:t>
            </a:fld>
            <a:endParaRPr lang="nl-NL"/>
          </a:p>
        </p:txBody>
      </p:sp>
    </p:spTree>
    <p:extLst>
      <p:ext uri="{BB962C8B-B14F-4D97-AF65-F5344CB8AC3E}">
        <p14:creationId xmlns:p14="http://schemas.microsoft.com/office/powerpoint/2010/main" val="1590788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7</a:t>
            </a:fld>
            <a:endParaRPr lang="nl-NL"/>
          </a:p>
        </p:txBody>
      </p:sp>
    </p:spTree>
    <p:extLst>
      <p:ext uri="{BB962C8B-B14F-4D97-AF65-F5344CB8AC3E}">
        <p14:creationId xmlns:p14="http://schemas.microsoft.com/office/powerpoint/2010/main" val="2701530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Indian king </a:t>
            </a:r>
            <a:r>
              <a:rPr lang="en-US" dirty="0" err="1"/>
              <a:t>Shirham</a:t>
            </a:r>
            <a:r>
              <a:rPr lang="en-US" dirty="0"/>
              <a:t>, according to an old story, wanted to lavishly reward the inventor of the chessboard, </a:t>
            </a:r>
            <a:r>
              <a:rPr lang="en-US" dirty="0" err="1"/>
              <a:t>Sissa</a:t>
            </a:r>
            <a:r>
              <a:rPr lang="en-US" dirty="0"/>
              <a:t> ben </a:t>
            </a:r>
            <a:r>
              <a:rPr lang="en-US" dirty="0" err="1"/>
              <a:t>Dahir</a:t>
            </a:r>
            <a:r>
              <a:rPr lang="en-US" dirty="0"/>
              <a:t>, for his exceptional achievement. To the question of the king which reward he would wish for his invention, the smart </a:t>
            </a:r>
            <a:r>
              <a:rPr lang="en-US" dirty="0" err="1"/>
              <a:t>Sissa</a:t>
            </a:r>
            <a:r>
              <a:rPr lang="en-US" dirty="0"/>
              <a:t> replied: "Majesty, give me a cereal grain to put on the first square, two to put on the second square, four to put on the third box, eight to put on the fourth box, and let me, O king, cover each of the sixty-four squares of the chessboard. "The king was astonished at such a modest request, no more than a handful rice for this great invention!</a:t>
            </a:r>
            <a:br>
              <a:rPr lang="en-US" dirty="0"/>
            </a:br>
            <a:r>
              <a:rPr lang="en-US" dirty="0"/>
              <a:t>What is the reward? If the king had brought in his court mathematician, he would probably not be so happy with </a:t>
            </a:r>
            <a:r>
              <a:rPr lang="en-US" dirty="0" err="1"/>
              <a:t>Sissa's</a:t>
            </a:r>
            <a:r>
              <a:rPr lang="en-US" dirty="0"/>
              <a:t> proposal. Let's look at how much rice </a:t>
            </a:r>
            <a:r>
              <a:rPr lang="en-US" dirty="0" err="1"/>
              <a:t>Sissa</a:t>
            </a:r>
            <a:r>
              <a:rPr lang="en-US" dirty="0"/>
              <a:t> has dared to ask. On the first box there is only one grain of rice. The number of rice grains in each subsequent box is always double the number on the previous box. In total, </a:t>
            </a:r>
            <a:r>
              <a:rPr lang="en-US" dirty="0" err="1"/>
              <a:t>Sissa</a:t>
            </a:r>
            <a:r>
              <a:rPr lang="en-US" dirty="0"/>
              <a:t> asks for 1 + 2 + 22 + 23 + 24 + ... + 263. You can verify that this is equal to 264 -1, or written out: 18.446.744.073.709.551.615 rice grains. To get an idea of ​​this amount of rice, take a look at 50 grains of rice in a cubic centimeter. So we are dealing with a mountain of more than 3 × 1017 cubic centimeters, or</a:t>
            </a:r>
            <a:br>
              <a:rPr lang="en-US" dirty="0"/>
            </a:br>
            <a:r>
              <a:rPr lang="en-US" dirty="0"/>
              <a:t>up to three hundred billion cubic meters of rice. With this we could cover </a:t>
            </a:r>
            <a:r>
              <a:rPr lang="en-US" dirty="0" err="1"/>
              <a:t>belgium</a:t>
            </a:r>
            <a:r>
              <a:rPr lang="en-US" dirty="0"/>
              <a:t> and the </a:t>
            </a:r>
            <a:r>
              <a:rPr lang="en-US" dirty="0" err="1"/>
              <a:t>netherlands</a:t>
            </a:r>
            <a:r>
              <a:rPr lang="en-US" dirty="0"/>
              <a:t> with a meter thick layer of rice. Maybe </a:t>
            </a:r>
            <a:r>
              <a:rPr lang="en-US" dirty="0" err="1"/>
              <a:t>Sissa</a:t>
            </a:r>
            <a:r>
              <a:rPr lang="en-US" dirty="0"/>
              <a:t> was not that modest after all.</a:t>
            </a:r>
            <a:br>
              <a:rPr lang="en-US" dirty="0"/>
            </a:br>
            <a:r>
              <a:rPr lang="en-US" dirty="0"/>
              <a:t/>
            </a:r>
            <a:br>
              <a:rPr lang="en-US" dirty="0"/>
            </a:br>
            <a:r>
              <a:rPr lang="en-US" dirty="0"/>
              <a:t>ECONOMIC ACTIVITIES:</a:t>
            </a:r>
            <a:br>
              <a:rPr lang="en-US" dirty="0"/>
            </a:br>
            <a:r>
              <a:rPr lang="en-US" dirty="0"/>
              <a:t>Economics deals with issues that have to do with people in their pursuit of prosperity. How can this person be provided as optimally (? = With as little sacrifice of means) as possible in the goods / services that are needed.</a:t>
            </a:r>
            <a:br>
              <a:rPr lang="en-US" dirty="0"/>
            </a:br>
            <a:r>
              <a:rPr lang="en-US" dirty="0"/>
              <a:t>People need: a house, food, car, bicycle, 'step night', vacation ....</a:t>
            </a:r>
            <a:br>
              <a:rPr lang="en-US" dirty="0"/>
            </a:br>
            <a:r>
              <a:rPr lang="en-US" dirty="0"/>
              <a:t>This has to be produced.</a:t>
            </a:r>
            <a:br>
              <a:rPr lang="en-US" dirty="0"/>
            </a:br>
            <a:r>
              <a:rPr lang="en-US" dirty="0"/>
              <a:t>Man used to do all of this himself: he built his own house, rebuilt his own food.</a:t>
            </a:r>
            <a:br>
              <a:rPr lang="en-US" dirty="0"/>
            </a:br>
            <a:r>
              <a:rPr lang="en-US" dirty="0"/>
              <a:t>This has changed with exchange economy (?).</a:t>
            </a:r>
            <a:endParaRPr lang="nl-NL" dirty="0"/>
          </a:p>
          <a:p>
            <a:endParaRPr lang="nl-NL" dirty="0"/>
          </a:p>
        </p:txBody>
      </p:sp>
      <p:sp>
        <p:nvSpPr>
          <p:cNvPr id="4" name="Tijdelijke aanduiding voor dianummer 3"/>
          <p:cNvSpPr>
            <a:spLocks noGrp="1"/>
          </p:cNvSpPr>
          <p:nvPr>
            <p:ph type="sldNum" sz="quarter" idx="10"/>
          </p:nvPr>
        </p:nvSpPr>
        <p:spPr/>
        <p:txBody>
          <a:bodyPr/>
          <a:lstStyle/>
          <a:p>
            <a:fld id="{199212EC-5A14-4047-A9B2-93AE7B628DCB}" type="slidenum">
              <a:rPr lang="en-US" smtClean="0"/>
              <a:t>8</a:t>
            </a:fld>
            <a:endParaRPr lang="en-US"/>
          </a:p>
        </p:txBody>
      </p:sp>
    </p:spTree>
    <p:extLst>
      <p:ext uri="{BB962C8B-B14F-4D97-AF65-F5344CB8AC3E}">
        <p14:creationId xmlns:p14="http://schemas.microsoft.com/office/powerpoint/2010/main" val="2246462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Business economics: deals with economic activities within companies</a:t>
            </a:r>
            <a:br>
              <a:rPr lang="en-US" dirty="0"/>
            </a:br>
            <a:r>
              <a:rPr lang="en-US" dirty="0"/>
              <a:t>Acting economically: achieving objectives in as economical a way as possible</a:t>
            </a:r>
            <a:br>
              <a:rPr lang="en-US" dirty="0"/>
            </a:br>
            <a:r>
              <a:rPr lang="en-US" dirty="0"/>
              <a:t>Companies: organizations that produce something: good or service (not only car factory, but also car dealer and car repairer), not only tent manufacturer, but also camping)</a:t>
            </a:r>
            <a:br>
              <a:rPr lang="en-US" dirty="0"/>
            </a:br>
            <a:r>
              <a:rPr lang="en-US" dirty="0"/>
              <a:t>Acting economically within companies: using production factors (labor, machines, etc.) in the most efficient and targeted manner to obtain product / service.</a:t>
            </a:r>
            <a:br>
              <a:rPr lang="en-US" dirty="0"/>
            </a:br>
            <a:r>
              <a:rPr lang="en-US" dirty="0"/>
              <a:t>factors of production: raw materials, nature (?), But also sustainable factors of production: machines, buildings, soil (can be used for a longer period of time, not once). Work too. Capital: raw materials and sustainable means of production</a:t>
            </a:r>
            <a:br>
              <a:rPr lang="en-US" dirty="0"/>
            </a:br>
            <a:r>
              <a:rPr lang="en-US" dirty="0"/>
              <a:t>Enterprises: companies that aim for profit.</a:t>
            </a:r>
            <a:br>
              <a:rPr lang="en-US" dirty="0"/>
            </a:br>
            <a:r>
              <a:rPr lang="en-US" dirty="0"/>
              <a:t/>
            </a:r>
            <a:br>
              <a:rPr lang="en-US" dirty="0"/>
            </a:br>
            <a:r>
              <a:rPr lang="en-US" dirty="0"/>
              <a:t>What is profit?</a:t>
            </a:r>
            <a:endParaRPr lang="nl-NL" dirty="0"/>
          </a:p>
        </p:txBody>
      </p:sp>
      <p:sp>
        <p:nvSpPr>
          <p:cNvPr id="4" name="Tijdelijke aanduiding voor dianummer 3"/>
          <p:cNvSpPr>
            <a:spLocks noGrp="1"/>
          </p:cNvSpPr>
          <p:nvPr>
            <p:ph type="sldNum" sz="quarter" idx="10"/>
          </p:nvPr>
        </p:nvSpPr>
        <p:spPr/>
        <p:txBody>
          <a:bodyPr/>
          <a:lstStyle/>
          <a:p>
            <a:fld id="{AEEB1208-F5D5-4506-A76B-9382A4CDDDCA}" type="slidenum">
              <a:rPr lang="nl-NL" smtClean="0"/>
              <a:t>9</a:t>
            </a:fld>
            <a:endParaRPr lang="nl-NL"/>
          </a:p>
        </p:txBody>
      </p:sp>
    </p:spTree>
    <p:extLst>
      <p:ext uri="{BB962C8B-B14F-4D97-AF65-F5344CB8AC3E}">
        <p14:creationId xmlns:p14="http://schemas.microsoft.com/office/powerpoint/2010/main" val="624654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A98539-5108-4A17-83AA-BA44C3C4E9C3}"/>
              </a:ext>
            </a:extLst>
          </p:cNvPr>
          <p:cNvSpPr>
            <a:spLocks noGrp="1"/>
          </p:cNvSpPr>
          <p:nvPr>
            <p:ph type="ctrTitle"/>
          </p:nvPr>
        </p:nvSpPr>
        <p:spPr>
          <a:xfrm>
            <a:off x="1143000" y="1122363"/>
            <a:ext cx="6858000" cy="2387600"/>
          </a:xfrm>
        </p:spPr>
        <p:txBody>
          <a:bodyPr anchor="b"/>
          <a:lstStyle>
            <a:lvl1pPr algn="ctr">
              <a:defRPr sz="4500"/>
            </a:lvl1pPr>
          </a:lstStyle>
          <a:p>
            <a:r>
              <a:rPr lang="nl-NL"/>
              <a:t>Klik om stijl te bewerken</a:t>
            </a:r>
          </a:p>
        </p:txBody>
      </p:sp>
      <p:sp>
        <p:nvSpPr>
          <p:cNvPr id="3" name="Ondertitel 2">
            <a:extLst>
              <a:ext uri="{FF2B5EF4-FFF2-40B4-BE49-F238E27FC236}">
                <a16:creationId xmlns:a16="http://schemas.microsoft.com/office/drawing/2014/main" id="{2B34A9D6-18B8-4A10-BA64-9B0ACD37F295}"/>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9506A905-17BF-4BF9-83C1-980FE79F7BA2}"/>
              </a:ext>
            </a:extLst>
          </p:cNvPr>
          <p:cNvSpPr>
            <a:spLocks noGrp="1"/>
          </p:cNvSpPr>
          <p:nvPr>
            <p:ph type="dt" sz="half" idx="10"/>
          </p:nvPr>
        </p:nvSpPr>
        <p:spPr/>
        <p:txBody>
          <a:bodyPr/>
          <a:lstStyle/>
          <a:p>
            <a:endParaRPr lang="nl-NL"/>
          </a:p>
        </p:txBody>
      </p:sp>
      <p:sp>
        <p:nvSpPr>
          <p:cNvPr id="5" name="Tijdelijke aanduiding voor voettekst 4">
            <a:extLst>
              <a:ext uri="{FF2B5EF4-FFF2-40B4-BE49-F238E27FC236}">
                <a16:creationId xmlns:a16="http://schemas.microsoft.com/office/drawing/2014/main" id="{E9EA1438-75F4-4EEE-847C-D1AA095FF8A6}"/>
              </a:ext>
            </a:extLst>
          </p:cNvPr>
          <p:cNvSpPr>
            <a:spLocks noGrp="1"/>
          </p:cNvSpPr>
          <p:nvPr>
            <p:ph type="ftr" sz="quarter" idx="11"/>
          </p:nvPr>
        </p:nvSpPr>
        <p:spPr/>
        <p:txBody>
          <a:bodyPr/>
          <a:lstStyle/>
          <a:p>
            <a:endParaRPr lang="nl-NL" altLang="nl-NL" dirty="0"/>
          </a:p>
        </p:txBody>
      </p:sp>
      <p:sp>
        <p:nvSpPr>
          <p:cNvPr id="6" name="Tijdelijke aanduiding voor dianummer 5">
            <a:extLst>
              <a:ext uri="{FF2B5EF4-FFF2-40B4-BE49-F238E27FC236}">
                <a16:creationId xmlns:a16="http://schemas.microsoft.com/office/drawing/2014/main" id="{5934BD6F-AB07-4C0B-9DF9-5AFFBD2222FD}"/>
              </a:ext>
            </a:extLst>
          </p:cNvPr>
          <p:cNvSpPr>
            <a:spLocks noGrp="1"/>
          </p:cNvSpPr>
          <p:nvPr>
            <p:ph type="sldNum" sz="quarter" idx="12"/>
          </p:nvPr>
        </p:nvSpPr>
        <p:spPr/>
        <p:txBody>
          <a:bodyPr/>
          <a:lstStyle/>
          <a:p>
            <a:fld id="{C7DBC757-E605-4D06-830D-95D112843024}" type="slidenum">
              <a:rPr lang="en-US" altLang="nl-NL" smtClean="0"/>
              <a:pPr/>
              <a:t>‹nr.›</a:t>
            </a:fld>
            <a:endParaRPr lang="en-US" altLang="nl-NL" dirty="0"/>
          </a:p>
        </p:txBody>
      </p:sp>
    </p:spTree>
    <p:extLst>
      <p:ext uri="{BB962C8B-B14F-4D97-AF65-F5344CB8AC3E}">
        <p14:creationId xmlns:p14="http://schemas.microsoft.com/office/powerpoint/2010/main" val="3339564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DD3DD8-876B-4547-ACE0-ED96D9C89795}"/>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095FDE52-72FA-4EAB-95C6-E5344CA9DFA2}"/>
              </a:ext>
            </a:extLst>
          </p:cNvPr>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7A8FF067-BA93-4856-8E35-73683DA7C64C}"/>
              </a:ext>
            </a:extLst>
          </p:cNvPr>
          <p:cNvSpPr>
            <a:spLocks noGrp="1"/>
          </p:cNvSpPr>
          <p:nvPr>
            <p:ph type="dt" sz="half" idx="10"/>
          </p:nvPr>
        </p:nvSpPr>
        <p:spPr/>
        <p:txBody>
          <a:bodyPr/>
          <a:lstStyle/>
          <a:p>
            <a:endParaRPr lang="en-US" altLang="nl-NL"/>
          </a:p>
        </p:txBody>
      </p:sp>
      <p:sp>
        <p:nvSpPr>
          <p:cNvPr id="5" name="Tijdelijke aanduiding voor voettekst 4">
            <a:extLst>
              <a:ext uri="{FF2B5EF4-FFF2-40B4-BE49-F238E27FC236}">
                <a16:creationId xmlns:a16="http://schemas.microsoft.com/office/drawing/2014/main" id="{7A45C662-9064-4578-8E85-D55FAC49DD8D}"/>
              </a:ext>
            </a:extLst>
          </p:cNvPr>
          <p:cNvSpPr>
            <a:spLocks noGrp="1"/>
          </p:cNvSpPr>
          <p:nvPr>
            <p:ph type="ftr" sz="quarter" idx="11"/>
          </p:nvPr>
        </p:nvSpPr>
        <p:spPr/>
        <p:txBody>
          <a:bodyPr/>
          <a:lstStyle/>
          <a:p>
            <a:endParaRPr lang="nl-NL" altLang="nl-NL" dirty="0"/>
          </a:p>
        </p:txBody>
      </p:sp>
      <p:sp>
        <p:nvSpPr>
          <p:cNvPr id="6" name="Tijdelijke aanduiding voor dianummer 5">
            <a:extLst>
              <a:ext uri="{FF2B5EF4-FFF2-40B4-BE49-F238E27FC236}">
                <a16:creationId xmlns:a16="http://schemas.microsoft.com/office/drawing/2014/main" id="{C6E2B8B4-79D2-42C1-B91E-76A44D77FEBD}"/>
              </a:ext>
            </a:extLst>
          </p:cNvPr>
          <p:cNvSpPr>
            <a:spLocks noGrp="1"/>
          </p:cNvSpPr>
          <p:nvPr>
            <p:ph type="sldNum" sz="quarter" idx="12"/>
          </p:nvPr>
        </p:nvSpPr>
        <p:spPr/>
        <p:txBody>
          <a:bodyPr/>
          <a:lstStyle/>
          <a:p>
            <a:fld id="{21171B3E-2ACA-4AB4-9126-857BB7D32D8A}" type="slidenum">
              <a:rPr lang="en-US" altLang="nl-NL" smtClean="0"/>
              <a:pPr/>
              <a:t>‹nr.›</a:t>
            </a:fld>
            <a:endParaRPr lang="en-US" altLang="nl-NL"/>
          </a:p>
        </p:txBody>
      </p:sp>
    </p:spTree>
    <p:extLst>
      <p:ext uri="{BB962C8B-B14F-4D97-AF65-F5344CB8AC3E}">
        <p14:creationId xmlns:p14="http://schemas.microsoft.com/office/powerpoint/2010/main" val="1122941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2E48209E-2B35-461B-A6E9-E04563B9681F}"/>
              </a:ext>
            </a:extLst>
          </p:cNvPr>
          <p:cNvSpPr>
            <a:spLocks noGrp="1"/>
          </p:cNvSpPr>
          <p:nvPr>
            <p:ph type="title" orient="vert"/>
          </p:nvPr>
        </p:nvSpPr>
        <p:spPr>
          <a:xfrm>
            <a:off x="6543675" y="365125"/>
            <a:ext cx="1971675"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B94835B6-A7C2-4F3F-BC0A-2F6368F7AB28}"/>
              </a:ext>
            </a:extLst>
          </p:cNvPr>
          <p:cNvSpPr>
            <a:spLocks noGrp="1"/>
          </p:cNvSpPr>
          <p:nvPr>
            <p:ph type="body" orient="vert" idx="1"/>
          </p:nvPr>
        </p:nvSpPr>
        <p:spPr>
          <a:xfrm>
            <a:off x="628650" y="365125"/>
            <a:ext cx="5800725"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34DA69E1-04D3-4F39-B853-DAB247748F03}"/>
              </a:ext>
            </a:extLst>
          </p:cNvPr>
          <p:cNvSpPr>
            <a:spLocks noGrp="1"/>
          </p:cNvSpPr>
          <p:nvPr>
            <p:ph type="dt" sz="half" idx="10"/>
          </p:nvPr>
        </p:nvSpPr>
        <p:spPr/>
        <p:txBody>
          <a:bodyPr/>
          <a:lstStyle/>
          <a:p>
            <a:endParaRPr lang="en-US" altLang="nl-NL" dirty="0"/>
          </a:p>
        </p:txBody>
      </p:sp>
      <p:sp>
        <p:nvSpPr>
          <p:cNvPr id="5" name="Tijdelijke aanduiding voor voettekst 4">
            <a:extLst>
              <a:ext uri="{FF2B5EF4-FFF2-40B4-BE49-F238E27FC236}">
                <a16:creationId xmlns:a16="http://schemas.microsoft.com/office/drawing/2014/main" id="{08DCFEAC-5C58-4913-B491-441D2BEDA497}"/>
              </a:ext>
            </a:extLst>
          </p:cNvPr>
          <p:cNvSpPr>
            <a:spLocks noGrp="1"/>
          </p:cNvSpPr>
          <p:nvPr>
            <p:ph type="ftr" sz="quarter" idx="11"/>
          </p:nvPr>
        </p:nvSpPr>
        <p:spPr/>
        <p:txBody>
          <a:bodyPr/>
          <a:lstStyle/>
          <a:p>
            <a:endParaRPr lang="nl-NL" altLang="nl-NL" dirty="0"/>
          </a:p>
        </p:txBody>
      </p:sp>
      <p:sp>
        <p:nvSpPr>
          <p:cNvPr id="6" name="Tijdelijke aanduiding voor dianummer 5">
            <a:extLst>
              <a:ext uri="{FF2B5EF4-FFF2-40B4-BE49-F238E27FC236}">
                <a16:creationId xmlns:a16="http://schemas.microsoft.com/office/drawing/2014/main" id="{8588462E-0945-4335-9150-9288C7C41E3E}"/>
              </a:ext>
            </a:extLst>
          </p:cNvPr>
          <p:cNvSpPr>
            <a:spLocks noGrp="1"/>
          </p:cNvSpPr>
          <p:nvPr>
            <p:ph type="sldNum" sz="quarter" idx="12"/>
          </p:nvPr>
        </p:nvSpPr>
        <p:spPr/>
        <p:txBody>
          <a:bodyPr/>
          <a:lstStyle/>
          <a:p>
            <a:fld id="{6ED3BFFB-9A95-410C-AC34-02292E9604E1}" type="slidenum">
              <a:rPr lang="en-US" altLang="nl-NL" smtClean="0"/>
              <a:pPr/>
              <a:t>‹nr.›</a:t>
            </a:fld>
            <a:endParaRPr lang="en-US" altLang="nl-NL"/>
          </a:p>
        </p:txBody>
      </p:sp>
    </p:spTree>
    <p:extLst>
      <p:ext uri="{BB962C8B-B14F-4D97-AF65-F5344CB8AC3E}">
        <p14:creationId xmlns:p14="http://schemas.microsoft.com/office/powerpoint/2010/main" val="2624685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el en tabel">
    <p:spTree>
      <p:nvGrpSpPr>
        <p:cNvPr id="1" name=""/>
        <p:cNvGrpSpPr/>
        <p:nvPr/>
      </p:nvGrpSpPr>
      <p:grpSpPr>
        <a:xfrm>
          <a:off x="0" y="0"/>
          <a:ext cx="0" cy="0"/>
          <a:chOff x="0" y="0"/>
          <a:chExt cx="0" cy="0"/>
        </a:xfrm>
      </p:grpSpPr>
      <p:sp>
        <p:nvSpPr>
          <p:cNvPr id="2" name="Titel 1"/>
          <p:cNvSpPr>
            <a:spLocks noGrp="1"/>
          </p:cNvSpPr>
          <p:nvPr>
            <p:ph type="title"/>
          </p:nvPr>
        </p:nvSpPr>
        <p:spPr>
          <a:xfrm>
            <a:off x="457200" y="274760"/>
            <a:ext cx="8229600" cy="1143000"/>
          </a:xfrm>
          <a:prstGeom prst="rect">
            <a:avLst/>
          </a:prstGeom>
        </p:spPr>
        <p:txBody>
          <a:bodyPr/>
          <a:lstStyle/>
          <a:p>
            <a:r>
              <a:rPr lang="nl-NL"/>
              <a:t>Klik om de stijl te bewerken</a:t>
            </a:r>
          </a:p>
        </p:txBody>
      </p:sp>
      <p:sp>
        <p:nvSpPr>
          <p:cNvPr id="3" name="Tijdelijke aanduiding voor tabel 2"/>
          <p:cNvSpPr>
            <a:spLocks noGrp="1"/>
          </p:cNvSpPr>
          <p:nvPr>
            <p:ph type="tbl" idx="1"/>
          </p:nvPr>
        </p:nvSpPr>
        <p:spPr>
          <a:xfrm>
            <a:off x="457200" y="1600201"/>
            <a:ext cx="8229600" cy="4525840"/>
          </a:xfrm>
          <a:prstGeom prst="rect">
            <a:avLst/>
          </a:prstGeom>
        </p:spPr>
        <p:txBody>
          <a:bodyPr/>
          <a:lstStyle/>
          <a:p>
            <a:pPr lvl="0"/>
            <a:endParaRPr lang="nl-NL" noProof="0"/>
          </a:p>
        </p:txBody>
      </p:sp>
    </p:spTree>
    <p:extLst>
      <p:ext uri="{BB962C8B-B14F-4D97-AF65-F5344CB8AC3E}">
        <p14:creationId xmlns:p14="http://schemas.microsoft.com/office/powerpoint/2010/main" val="3753649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el van de presentatie - afbeel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jdelijke aanduiding voor tekst 7"/>
          <p:cNvSpPr>
            <a:spLocks noGrp="1"/>
          </p:cNvSpPr>
          <p:nvPr>
            <p:ph type="body" sz="quarter" idx="10" hasCustomPrompt="1"/>
          </p:nvPr>
        </p:nvSpPr>
        <p:spPr>
          <a:xfrm>
            <a:off x="3276000" y="116632"/>
            <a:ext cx="5256000" cy="3240000"/>
          </a:xfrm>
          <a:prstGeom prst="rect">
            <a:avLst/>
          </a:prstGeom>
        </p:spPr>
        <p:txBody>
          <a:bodyPr lIns="0" tIns="0" rIns="0" bIns="0" anchor="b"/>
          <a:lstStyle>
            <a:lvl1pPr marL="0" indent="0" algn="l">
              <a:lnSpc>
                <a:spcPts val="6000"/>
              </a:lnSpc>
              <a:spcBef>
                <a:spcPts val="0"/>
              </a:spcBef>
              <a:buNone/>
              <a:defRPr sz="7100" b="1" cap="all" spc="150" baseline="0">
                <a:solidFill>
                  <a:schemeClr val="bg1"/>
                </a:solidFill>
                <a:latin typeface="+mj-lt"/>
              </a:defRPr>
            </a:lvl1pPr>
            <a:lvl5pPr>
              <a:defRPr/>
            </a:lvl5pPr>
          </a:lstStyle>
          <a:p>
            <a:pPr lvl="0"/>
            <a:r>
              <a:rPr lang="nl-NL" dirty="0"/>
              <a:t>Titel van de presentatie</a:t>
            </a:r>
          </a:p>
        </p:txBody>
      </p:sp>
      <p:sp>
        <p:nvSpPr>
          <p:cNvPr id="6" name="Tijdelijke aanduiding voor tekst 3"/>
          <p:cNvSpPr>
            <a:spLocks noGrp="1"/>
          </p:cNvSpPr>
          <p:nvPr>
            <p:ph type="body" sz="quarter" idx="12" hasCustomPrompt="1"/>
          </p:nvPr>
        </p:nvSpPr>
        <p:spPr>
          <a:xfrm>
            <a:off x="5148064" y="3672000"/>
            <a:ext cx="3383936" cy="288032"/>
          </a:xfrm>
          <a:prstGeom prst="rect">
            <a:avLst/>
          </a:prstGeom>
        </p:spPr>
        <p:txBody>
          <a:bodyPr lIns="36000" tIns="0" rIns="0" bIns="0"/>
          <a:lstStyle>
            <a:lvl1pPr marL="0" indent="0" algn="r">
              <a:buNone/>
              <a:defRPr sz="1800" b="1" i="0" cap="all" spc="50" baseline="0">
                <a:solidFill>
                  <a:schemeClr val="bg1"/>
                </a:solidFill>
              </a:defRPr>
            </a:lvl1pPr>
          </a:lstStyle>
          <a:p>
            <a:pPr lvl="0"/>
            <a:r>
              <a:rPr lang="nl-NL" dirty="0"/>
              <a:t>naam presentator | functie</a:t>
            </a:r>
          </a:p>
        </p:txBody>
      </p:sp>
      <p:sp>
        <p:nvSpPr>
          <p:cNvPr id="7" name="Tijdelijke aanduiding voor datum 1"/>
          <p:cNvSpPr>
            <a:spLocks noGrp="1"/>
          </p:cNvSpPr>
          <p:nvPr>
            <p:ph type="dt" sz="half" idx="13"/>
          </p:nvPr>
        </p:nvSpPr>
        <p:spPr>
          <a:xfrm>
            <a:off x="3275856" y="3672000"/>
            <a:ext cx="1800200" cy="288032"/>
          </a:xfrm>
          <a:prstGeom prst="rect">
            <a:avLst/>
          </a:prstGeom>
        </p:spPr>
        <p:txBody>
          <a:bodyPr lIns="0" tIns="0" rIns="0" bIns="0"/>
          <a:lstStyle>
            <a:lvl1pPr>
              <a:defRPr sz="1800" b="1" i="0" cap="all" baseline="0">
                <a:solidFill>
                  <a:schemeClr val="bg1"/>
                </a:solidFill>
              </a:defRPr>
            </a:lvl1pPr>
          </a:lstStyle>
          <a:p>
            <a:fld id="{42456511-6892-4EB2-A2DA-F266F3DB1699}" type="datetime4">
              <a:rPr lang="nl-NL" smtClean="0"/>
              <a:t>3 september 2018</a:t>
            </a:fld>
            <a:endParaRPr lang="nl-NL" dirty="0"/>
          </a:p>
        </p:txBody>
      </p:sp>
    </p:spTree>
    <p:extLst>
      <p:ext uri="{BB962C8B-B14F-4D97-AF65-F5344CB8AC3E}">
        <p14:creationId xmlns:p14="http://schemas.microsoft.com/office/powerpoint/2010/main" val="3864932295"/>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a met kop - Blau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1692000" y="504000"/>
            <a:ext cx="7200000" cy="648000"/>
          </a:xfrm>
          <a:prstGeom prst="rect">
            <a:avLst/>
          </a:prstGeom>
        </p:spPr>
        <p:txBody>
          <a:bodyPr lIns="0" tIns="0" rIns="0" bIns="0"/>
          <a:lstStyle>
            <a:lvl1pPr algn="l">
              <a:defRPr sz="4300" b="1" i="0" cap="all" spc="40" baseline="0">
                <a:solidFill>
                  <a:schemeClr val="bg1"/>
                </a:solidFill>
              </a:defRPr>
            </a:lvl1pPr>
          </a:lstStyle>
          <a:p>
            <a:r>
              <a:rPr lang="en-US"/>
              <a:t>Click to edit Master title style</a:t>
            </a:r>
            <a:endParaRPr lang="nl-NL" dirty="0"/>
          </a:p>
        </p:txBody>
      </p:sp>
      <p:sp>
        <p:nvSpPr>
          <p:cNvPr id="4" name="Tijdelijke aanduiding voor tekst 3"/>
          <p:cNvSpPr>
            <a:spLocks noGrp="1"/>
          </p:cNvSpPr>
          <p:nvPr>
            <p:ph type="body" sz="quarter" idx="10"/>
          </p:nvPr>
        </p:nvSpPr>
        <p:spPr>
          <a:xfrm>
            <a:off x="1691680" y="1700808"/>
            <a:ext cx="7200925" cy="4680000"/>
          </a:xfrm>
          <a:prstGeom prst="rect">
            <a:avLst/>
          </a:prstGeom>
        </p:spPr>
        <p:txBody>
          <a:bodyPr lIns="0" tIns="0" rIns="0" bIns="0"/>
          <a:lstStyle>
            <a:lvl1pPr marL="0" indent="0">
              <a:lnSpc>
                <a:spcPct val="100000"/>
              </a:lnSpc>
              <a:spcBef>
                <a:spcPts val="0"/>
              </a:spcBef>
              <a:buNone/>
              <a:defRPr sz="2200" b="0">
                <a:solidFill>
                  <a:schemeClr val="bg1"/>
                </a:solidFill>
              </a:defRPr>
            </a:lvl1pPr>
            <a:lvl2pPr>
              <a:defRPr sz="22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en-US"/>
              <a:t>Click to edit Master text styles</a:t>
            </a:r>
          </a:p>
        </p:txBody>
      </p:sp>
      <p:sp>
        <p:nvSpPr>
          <p:cNvPr id="14" name="Tijdelijke aanduiding voor datum 8"/>
          <p:cNvSpPr>
            <a:spLocks noGrp="1"/>
          </p:cNvSpPr>
          <p:nvPr>
            <p:ph type="dt" sz="half" idx="11"/>
          </p:nvPr>
        </p:nvSpPr>
        <p:spPr>
          <a:xfrm>
            <a:off x="1691680" y="6489360"/>
            <a:ext cx="1368152" cy="180000"/>
          </a:xfrm>
          <a:prstGeom prst="rect">
            <a:avLst/>
          </a:prstGeom>
        </p:spPr>
        <p:txBody>
          <a:bodyPr lIns="0" tIns="0" rIns="0" bIns="0"/>
          <a:lstStyle>
            <a:lvl1pPr>
              <a:defRPr sz="1100" cap="all" baseline="0">
                <a:solidFill>
                  <a:schemeClr val="bg1"/>
                </a:solidFill>
              </a:defRPr>
            </a:lvl1pPr>
          </a:lstStyle>
          <a:p>
            <a:fld id="{4167CBA4-95F9-43E9-A944-1F54104CF606}" type="datetime4">
              <a:rPr lang="nl-NL" smtClean="0"/>
              <a:pPr/>
              <a:t>3 september 2018</a:t>
            </a:fld>
            <a:endParaRPr lang="nl-NL" dirty="0"/>
          </a:p>
        </p:txBody>
      </p:sp>
      <p:sp>
        <p:nvSpPr>
          <p:cNvPr id="15" name="Tijdelijke aanduiding voor dianummer 10"/>
          <p:cNvSpPr>
            <a:spLocks noGrp="1"/>
          </p:cNvSpPr>
          <p:nvPr>
            <p:ph type="sldNum" sz="quarter" idx="13"/>
          </p:nvPr>
        </p:nvSpPr>
        <p:spPr>
          <a:xfrm>
            <a:off x="7812360" y="6489360"/>
            <a:ext cx="1080120" cy="180000"/>
          </a:xfrm>
          <a:prstGeom prst="rect">
            <a:avLst/>
          </a:prstGeom>
        </p:spPr>
        <p:txBody>
          <a:bodyPr lIns="0" tIns="0" rIns="0" bIns="0"/>
          <a:lstStyle>
            <a:lvl1pPr algn="r">
              <a:defRPr sz="1100" cap="all" baseline="0">
                <a:solidFill>
                  <a:schemeClr val="bg1"/>
                </a:solidFill>
              </a:defRPr>
            </a:lvl1pPr>
          </a:lstStyle>
          <a:p>
            <a:fld id="{1F2BC8B9-DD51-48F3-969F-95BCA5F4ED8D}" type="slidenum">
              <a:rPr lang="nl-NL" smtClean="0"/>
              <a:pPr/>
              <a:t>‹nr.›</a:t>
            </a:fld>
            <a:endParaRPr lang="nl-NL" dirty="0"/>
          </a:p>
        </p:txBody>
      </p:sp>
      <p:sp>
        <p:nvSpPr>
          <p:cNvPr id="16" name="Tijdelijke aanduiding voor voettekst 9"/>
          <p:cNvSpPr>
            <a:spLocks noGrp="1"/>
          </p:cNvSpPr>
          <p:nvPr>
            <p:ph type="ftr" sz="quarter" idx="12"/>
          </p:nvPr>
        </p:nvSpPr>
        <p:spPr>
          <a:xfrm>
            <a:off x="3131839" y="6489360"/>
            <a:ext cx="4594421" cy="180000"/>
          </a:xfrm>
          <a:prstGeom prst="rect">
            <a:avLst/>
          </a:prstGeom>
        </p:spPr>
        <p:txBody>
          <a:bodyPr lIns="0" tIns="0" rIns="0" bIns="0"/>
          <a:lstStyle>
            <a:lvl1pPr algn="ctr">
              <a:defRPr sz="1100" cap="all" baseline="0">
                <a:solidFill>
                  <a:schemeClr val="bg1"/>
                </a:solidFill>
              </a:defRPr>
            </a:lvl1pPr>
          </a:lstStyle>
          <a:p>
            <a:endParaRPr lang="nl-NL" dirty="0"/>
          </a:p>
        </p:txBody>
      </p:sp>
    </p:spTree>
    <p:extLst>
      <p:ext uri="{BB962C8B-B14F-4D97-AF65-F5344CB8AC3E}">
        <p14:creationId xmlns:p14="http://schemas.microsoft.com/office/powerpoint/2010/main" val="2890066648"/>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a met kop - Wit">
    <p:spTree>
      <p:nvGrpSpPr>
        <p:cNvPr id="1" name=""/>
        <p:cNvGrpSpPr/>
        <p:nvPr/>
      </p:nvGrpSpPr>
      <p:grpSpPr>
        <a:xfrm>
          <a:off x="0" y="0"/>
          <a:ext cx="0" cy="0"/>
          <a:chOff x="0" y="0"/>
          <a:chExt cx="0" cy="0"/>
        </a:xfrm>
      </p:grpSpPr>
      <p:sp>
        <p:nvSpPr>
          <p:cNvPr id="2" name="Titel 1"/>
          <p:cNvSpPr>
            <a:spLocks noGrp="1"/>
          </p:cNvSpPr>
          <p:nvPr>
            <p:ph type="title"/>
          </p:nvPr>
        </p:nvSpPr>
        <p:spPr>
          <a:xfrm>
            <a:off x="1691680" y="576008"/>
            <a:ext cx="7200000" cy="548736"/>
          </a:xfrm>
          <a:prstGeom prst="rect">
            <a:avLst/>
          </a:prstGeom>
        </p:spPr>
        <p:txBody>
          <a:bodyPr lIns="0" tIns="0" rIns="0" bIns="0"/>
          <a:lstStyle>
            <a:lvl1pPr algn="l">
              <a:lnSpc>
                <a:spcPts val="4300"/>
              </a:lnSpc>
              <a:defRPr sz="4300" b="1" i="0" cap="all" spc="30" baseline="0">
                <a:solidFill>
                  <a:srgbClr val="0099B9"/>
                </a:solidFill>
              </a:defRPr>
            </a:lvl1pPr>
          </a:lstStyle>
          <a:p>
            <a:r>
              <a:rPr lang="en-US"/>
              <a:t>Click to edit Master title style</a:t>
            </a:r>
            <a:endParaRPr lang="nl-NL" dirty="0"/>
          </a:p>
        </p:txBody>
      </p:sp>
      <p:sp>
        <p:nvSpPr>
          <p:cNvPr id="4" name="Tijdelijke aanduiding voor tekst 3"/>
          <p:cNvSpPr>
            <a:spLocks noGrp="1"/>
          </p:cNvSpPr>
          <p:nvPr>
            <p:ph type="body" sz="quarter" idx="10"/>
          </p:nvPr>
        </p:nvSpPr>
        <p:spPr>
          <a:xfrm>
            <a:off x="1691680" y="1692000"/>
            <a:ext cx="7200925" cy="4680000"/>
          </a:xfrm>
          <a:prstGeom prst="rect">
            <a:avLst/>
          </a:prstGeom>
        </p:spPr>
        <p:txBody>
          <a:bodyPr lIns="0" tIns="0" rIns="0" bIns="0"/>
          <a:lstStyle>
            <a:lvl1pPr marL="0" indent="0">
              <a:lnSpc>
                <a:spcPct val="100000"/>
              </a:lnSpc>
              <a:spcBef>
                <a:spcPts val="0"/>
              </a:spcBef>
              <a:buNone/>
              <a:defRPr sz="2200" b="0">
                <a:solidFill>
                  <a:srgbClr val="808080"/>
                </a:solidFill>
              </a:defRPr>
            </a:lvl1pPr>
            <a:lvl2pPr>
              <a:defRPr sz="2200">
                <a:solidFill>
                  <a:srgbClr val="808080"/>
                </a:solidFill>
              </a:defRPr>
            </a:lvl2pPr>
            <a:lvl3pPr>
              <a:defRPr sz="2200">
                <a:solidFill>
                  <a:srgbClr val="808080"/>
                </a:solidFill>
              </a:defRPr>
            </a:lvl3pPr>
            <a:lvl4pPr>
              <a:defRPr sz="2200">
                <a:solidFill>
                  <a:srgbClr val="808080"/>
                </a:solidFill>
              </a:defRPr>
            </a:lvl4pPr>
            <a:lvl5pPr>
              <a:defRPr sz="2200">
                <a:solidFill>
                  <a:srgbClr val="808080"/>
                </a:solidFill>
              </a:defRPr>
            </a:lvl5pPr>
          </a:lstStyle>
          <a:p>
            <a:pPr lvl="0"/>
            <a:r>
              <a:rPr lang="en-US"/>
              <a:t>Click to edit Master text styles</a:t>
            </a:r>
          </a:p>
        </p:txBody>
      </p:sp>
      <p:sp>
        <p:nvSpPr>
          <p:cNvPr id="10" name="Tijdelijke aanduiding voor datum 8"/>
          <p:cNvSpPr>
            <a:spLocks noGrp="1"/>
          </p:cNvSpPr>
          <p:nvPr>
            <p:ph type="dt" sz="half" idx="11"/>
          </p:nvPr>
        </p:nvSpPr>
        <p:spPr>
          <a:xfrm>
            <a:off x="1691680" y="6489360"/>
            <a:ext cx="1368152" cy="180000"/>
          </a:xfrm>
          <a:prstGeom prst="rect">
            <a:avLst/>
          </a:prstGeom>
        </p:spPr>
        <p:txBody>
          <a:bodyPr lIns="0" tIns="0" rIns="0" bIns="0"/>
          <a:lstStyle>
            <a:lvl1pPr>
              <a:defRPr sz="1100" cap="all" baseline="0">
                <a:solidFill>
                  <a:srgbClr val="808080"/>
                </a:solidFill>
              </a:defRPr>
            </a:lvl1pPr>
          </a:lstStyle>
          <a:p>
            <a:fld id="{4167CBA4-95F9-43E9-A944-1F54104CF606}" type="datetime4">
              <a:rPr lang="nl-NL" smtClean="0"/>
              <a:pPr/>
              <a:t>3 september 2018</a:t>
            </a:fld>
            <a:endParaRPr lang="nl-NL" dirty="0"/>
          </a:p>
        </p:txBody>
      </p:sp>
      <p:sp>
        <p:nvSpPr>
          <p:cNvPr id="11" name="Tijdelijke aanduiding voor dianummer 10"/>
          <p:cNvSpPr>
            <a:spLocks noGrp="1"/>
          </p:cNvSpPr>
          <p:nvPr>
            <p:ph type="sldNum" sz="quarter" idx="13"/>
          </p:nvPr>
        </p:nvSpPr>
        <p:spPr>
          <a:xfrm>
            <a:off x="7812360" y="6489360"/>
            <a:ext cx="1080120" cy="180000"/>
          </a:xfrm>
          <a:prstGeom prst="rect">
            <a:avLst/>
          </a:prstGeom>
        </p:spPr>
        <p:txBody>
          <a:bodyPr lIns="0" tIns="0" rIns="0" bIns="0"/>
          <a:lstStyle>
            <a:lvl1pPr algn="r">
              <a:defRPr sz="1100" cap="all" baseline="0">
                <a:solidFill>
                  <a:srgbClr val="808080"/>
                </a:solidFill>
              </a:defRPr>
            </a:lvl1pPr>
          </a:lstStyle>
          <a:p>
            <a:fld id="{1F2BC8B9-DD51-48F3-969F-95BCA5F4ED8D}" type="slidenum">
              <a:rPr lang="nl-NL" smtClean="0"/>
              <a:pPr/>
              <a:t>‹nr.›</a:t>
            </a:fld>
            <a:endParaRPr lang="nl-NL" dirty="0"/>
          </a:p>
        </p:txBody>
      </p:sp>
      <p:sp>
        <p:nvSpPr>
          <p:cNvPr id="12" name="Tijdelijke aanduiding voor voettekst 9"/>
          <p:cNvSpPr>
            <a:spLocks noGrp="1"/>
          </p:cNvSpPr>
          <p:nvPr>
            <p:ph type="ftr" sz="quarter" idx="12"/>
          </p:nvPr>
        </p:nvSpPr>
        <p:spPr>
          <a:xfrm>
            <a:off x="3131839" y="6489360"/>
            <a:ext cx="4594421" cy="180000"/>
          </a:xfrm>
          <a:prstGeom prst="rect">
            <a:avLst/>
          </a:prstGeom>
        </p:spPr>
        <p:txBody>
          <a:bodyPr lIns="0" tIns="0" rIns="0" bIns="0"/>
          <a:lstStyle>
            <a:lvl1pPr algn="ctr">
              <a:defRPr sz="1100" cap="all" baseline="0">
                <a:solidFill>
                  <a:srgbClr val="808080"/>
                </a:solidFill>
              </a:defRPr>
            </a:lvl1pPr>
          </a:lstStyle>
          <a:p>
            <a:endParaRPr lang="nl-NL" dirty="0"/>
          </a:p>
        </p:txBody>
      </p:sp>
    </p:spTree>
    <p:extLst>
      <p:ext uri="{BB962C8B-B14F-4D97-AF65-F5344CB8AC3E}">
        <p14:creationId xmlns:p14="http://schemas.microsoft.com/office/powerpoint/2010/main" val="2135930240"/>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kst met foto - verticaal">
    <p:spTree>
      <p:nvGrpSpPr>
        <p:cNvPr id="1" name=""/>
        <p:cNvGrpSpPr/>
        <p:nvPr/>
      </p:nvGrpSpPr>
      <p:grpSpPr>
        <a:xfrm>
          <a:off x="0" y="0"/>
          <a:ext cx="0" cy="0"/>
          <a:chOff x="0" y="0"/>
          <a:chExt cx="0" cy="0"/>
        </a:xfrm>
      </p:grpSpPr>
      <p:sp>
        <p:nvSpPr>
          <p:cNvPr id="3" name="Titel 1"/>
          <p:cNvSpPr>
            <a:spLocks noGrp="1"/>
          </p:cNvSpPr>
          <p:nvPr>
            <p:ph type="title"/>
          </p:nvPr>
        </p:nvSpPr>
        <p:spPr>
          <a:xfrm>
            <a:off x="4067944" y="332656"/>
            <a:ext cx="4860000" cy="1080120"/>
          </a:xfrm>
          <a:prstGeom prst="rect">
            <a:avLst/>
          </a:prstGeom>
        </p:spPr>
        <p:txBody>
          <a:bodyPr lIns="0" tIns="0" rIns="0" bIns="0"/>
          <a:lstStyle>
            <a:lvl1pPr algn="l">
              <a:lnSpc>
                <a:spcPts val="4300"/>
              </a:lnSpc>
              <a:defRPr sz="4300" b="1" i="0" cap="all" spc="30" baseline="0">
                <a:solidFill>
                  <a:srgbClr val="0099B9"/>
                </a:solidFill>
              </a:defRPr>
            </a:lvl1pPr>
          </a:lstStyle>
          <a:p>
            <a:r>
              <a:rPr lang="en-US"/>
              <a:t>Click to edit Master title style</a:t>
            </a:r>
            <a:endParaRPr lang="nl-NL" dirty="0"/>
          </a:p>
        </p:txBody>
      </p:sp>
      <p:sp>
        <p:nvSpPr>
          <p:cNvPr id="4" name="Tijdelijke aanduiding voor tekst 3"/>
          <p:cNvSpPr>
            <a:spLocks noGrp="1"/>
          </p:cNvSpPr>
          <p:nvPr>
            <p:ph type="body" sz="quarter" idx="10"/>
          </p:nvPr>
        </p:nvSpPr>
        <p:spPr>
          <a:xfrm>
            <a:off x="4068000" y="1628800"/>
            <a:ext cx="4860000" cy="4536504"/>
          </a:xfrm>
          <a:prstGeom prst="rect">
            <a:avLst/>
          </a:prstGeom>
        </p:spPr>
        <p:txBody>
          <a:bodyPr lIns="0" tIns="0" rIns="0" bIns="0"/>
          <a:lstStyle>
            <a:lvl1pPr marL="0" indent="0">
              <a:lnSpc>
                <a:spcPct val="100000"/>
              </a:lnSpc>
              <a:spcBef>
                <a:spcPts val="0"/>
              </a:spcBef>
              <a:buNone/>
              <a:defRPr sz="2200" b="0">
                <a:solidFill>
                  <a:srgbClr val="808080"/>
                </a:solidFill>
              </a:defRPr>
            </a:lvl1pPr>
            <a:lvl2pPr>
              <a:defRPr sz="2200">
                <a:solidFill>
                  <a:srgbClr val="808080"/>
                </a:solidFill>
              </a:defRPr>
            </a:lvl2pPr>
            <a:lvl3pPr>
              <a:defRPr sz="2200">
                <a:solidFill>
                  <a:srgbClr val="808080"/>
                </a:solidFill>
              </a:defRPr>
            </a:lvl3pPr>
            <a:lvl4pPr>
              <a:defRPr sz="2200">
                <a:solidFill>
                  <a:srgbClr val="808080"/>
                </a:solidFill>
              </a:defRPr>
            </a:lvl4pPr>
            <a:lvl5pPr>
              <a:defRPr sz="2200">
                <a:solidFill>
                  <a:srgbClr val="808080"/>
                </a:solidFill>
              </a:defRPr>
            </a:lvl5pPr>
          </a:lstStyle>
          <a:p>
            <a:pPr lvl="0"/>
            <a:r>
              <a:rPr lang="en-US"/>
              <a:t>Click to edit Master text styles</a:t>
            </a:r>
          </a:p>
        </p:txBody>
      </p:sp>
      <p:sp>
        <p:nvSpPr>
          <p:cNvPr id="7" name="Tijdelijke aanduiding voor afbeelding 6"/>
          <p:cNvSpPr>
            <a:spLocks noGrp="1"/>
          </p:cNvSpPr>
          <p:nvPr>
            <p:ph type="pic" sz="quarter" idx="12"/>
          </p:nvPr>
        </p:nvSpPr>
        <p:spPr>
          <a:xfrm>
            <a:off x="1058400" y="0"/>
            <a:ext cx="2646000" cy="6858000"/>
          </a:xfrm>
          <a:prstGeom prst="rect">
            <a:avLst/>
          </a:prstGeom>
          <a:solidFill>
            <a:schemeClr val="accent6"/>
          </a:solidFill>
        </p:spPr>
        <p:txBody>
          <a:bodyPr/>
          <a:lstStyle>
            <a:lvl1pPr>
              <a:defRPr>
                <a:solidFill>
                  <a:schemeClr val="bg1"/>
                </a:solidFill>
              </a:defRPr>
            </a:lvl1pPr>
          </a:lstStyle>
          <a:p>
            <a:r>
              <a:rPr lang="en-US"/>
              <a:t>Click icon to add picture</a:t>
            </a:r>
            <a:endParaRPr lang="nl-NL" dirty="0"/>
          </a:p>
        </p:txBody>
      </p:sp>
      <p:sp>
        <p:nvSpPr>
          <p:cNvPr id="8" name="Tijdelijke aanduiding voor tekst 5"/>
          <p:cNvSpPr>
            <a:spLocks noGrp="1"/>
          </p:cNvSpPr>
          <p:nvPr>
            <p:ph type="body" sz="quarter" idx="13" hasCustomPrompt="1"/>
          </p:nvPr>
        </p:nvSpPr>
        <p:spPr>
          <a:xfrm>
            <a:off x="8100392" y="6488384"/>
            <a:ext cx="792088" cy="180976"/>
          </a:xfrm>
          <a:prstGeom prst="rect">
            <a:avLst/>
          </a:prstGeom>
        </p:spPr>
        <p:txBody>
          <a:bodyPr lIns="0" tIns="0" rIns="0" bIns="0"/>
          <a:lstStyle>
            <a:lvl1pPr marL="0" indent="0" algn="r">
              <a:buNone/>
              <a:defRPr sz="1100" cap="all" spc="30" baseline="0">
                <a:solidFill>
                  <a:schemeClr val="accent6"/>
                </a:solidFill>
              </a:defRPr>
            </a:lvl1pPr>
          </a:lstStyle>
          <a:p>
            <a:pPr lvl="0"/>
            <a:fld id="{E5410E2C-EEB5-433C-A0E6-B2D2B8380643}" type="slidenum">
              <a:rPr lang="nl-NL" smtClean="0"/>
              <a:t>‹nr.›</a:t>
            </a:fld>
            <a:endParaRPr lang="nl-NL" dirty="0"/>
          </a:p>
        </p:txBody>
      </p:sp>
      <p:sp>
        <p:nvSpPr>
          <p:cNvPr id="14" name="Tijdelijke aanduiding voor voettekst 9"/>
          <p:cNvSpPr>
            <a:spLocks noGrp="1"/>
          </p:cNvSpPr>
          <p:nvPr>
            <p:ph type="ftr" sz="quarter" idx="15"/>
          </p:nvPr>
        </p:nvSpPr>
        <p:spPr>
          <a:xfrm>
            <a:off x="4067944" y="6489360"/>
            <a:ext cx="3888037" cy="180000"/>
          </a:xfrm>
          <a:prstGeom prst="rect">
            <a:avLst/>
          </a:prstGeom>
        </p:spPr>
        <p:txBody>
          <a:bodyPr lIns="0" tIns="0" rIns="0" bIns="0"/>
          <a:lstStyle>
            <a:lvl1pPr algn="l">
              <a:defRPr sz="1100" cap="all" baseline="0">
                <a:solidFill>
                  <a:srgbClr val="808080"/>
                </a:solidFill>
              </a:defRPr>
            </a:lvl1pPr>
          </a:lstStyle>
          <a:p>
            <a:endParaRPr lang="nl-NL" dirty="0"/>
          </a:p>
        </p:txBody>
      </p:sp>
    </p:spTree>
    <p:extLst>
      <p:ext uri="{BB962C8B-B14F-4D97-AF65-F5344CB8AC3E}">
        <p14:creationId xmlns:p14="http://schemas.microsoft.com/office/powerpoint/2010/main" val="3962757068"/>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kst met foto - horizontaal">
    <p:spTree>
      <p:nvGrpSpPr>
        <p:cNvPr id="1" name=""/>
        <p:cNvGrpSpPr/>
        <p:nvPr/>
      </p:nvGrpSpPr>
      <p:grpSpPr>
        <a:xfrm>
          <a:off x="0" y="0"/>
          <a:ext cx="0" cy="0"/>
          <a:chOff x="0" y="0"/>
          <a:chExt cx="0" cy="0"/>
        </a:xfrm>
      </p:grpSpPr>
      <p:sp>
        <p:nvSpPr>
          <p:cNvPr id="4" name="Tijdelijke aanduiding voor tekst 3"/>
          <p:cNvSpPr>
            <a:spLocks noGrp="1"/>
          </p:cNvSpPr>
          <p:nvPr>
            <p:ph type="body" sz="quarter" idx="10"/>
          </p:nvPr>
        </p:nvSpPr>
        <p:spPr>
          <a:xfrm>
            <a:off x="1691680" y="1656000"/>
            <a:ext cx="7272808" cy="1484968"/>
          </a:xfrm>
          <a:prstGeom prst="rect">
            <a:avLst/>
          </a:prstGeom>
        </p:spPr>
        <p:txBody>
          <a:bodyPr lIns="0" tIns="0" rIns="0" bIns="0"/>
          <a:lstStyle>
            <a:lvl1pPr marL="0" indent="0">
              <a:lnSpc>
                <a:spcPct val="100000"/>
              </a:lnSpc>
              <a:spcBef>
                <a:spcPts val="0"/>
              </a:spcBef>
              <a:buNone/>
              <a:defRPr sz="2200" b="0">
                <a:solidFill>
                  <a:srgbClr val="808080"/>
                </a:solidFill>
              </a:defRPr>
            </a:lvl1pPr>
            <a:lvl2pPr>
              <a:defRPr sz="2200">
                <a:solidFill>
                  <a:srgbClr val="808080"/>
                </a:solidFill>
              </a:defRPr>
            </a:lvl2pPr>
            <a:lvl3pPr>
              <a:defRPr sz="2200">
                <a:solidFill>
                  <a:srgbClr val="808080"/>
                </a:solidFill>
              </a:defRPr>
            </a:lvl3pPr>
            <a:lvl4pPr>
              <a:defRPr sz="2200">
                <a:solidFill>
                  <a:srgbClr val="808080"/>
                </a:solidFill>
              </a:defRPr>
            </a:lvl4pPr>
            <a:lvl5pPr>
              <a:defRPr sz="2200">
                <a:solidFill>
                  <a:srgbClr val="808080"/>
                </a:solidFill>
              </a:defRPr>
            </a:lvl5pPr>
          </a:lstStyle>
          <a:p>
            <a:pPr lvl="0"/>
            <a:r>
              <a:rPr lang="en-US"/>
              <a:t>Click to edit Master text styles</a:t>
            </a:r>
          </a:p>
        </p:txBody>
      </p:sp>
      <p:sp>
        <p:nvSpPr>
          <p:cNvPr id="5" name="Tijdelijke aanduiding voor tekst 5"/>
          <p:cNvSpPr>
            <a:spLocks noGrp="1"/>
          </p:cNvSpPr>
          <p:nvPr>
            <p:ph type="body" sz="quarter" idx="11" hasCustomPrompt="1"/>
          </p:nvPr>
        </p:nvSpPr>
        <p:spPr>
          <a:xfrm>
            <a:off x="4068000" y="6372000"/>
            <a:ext cx="4860000" cy="178532"/>
          </a:xfrm>
          <a:prstGeom prst="rect">
            <a:avLst/>
          </a:prstGeom>
        </p:spPr>
        <p:txBody>
          <a:bodyPr lIns="0" tIns="0" rIns="0" bIns="0"/>
          <a:lstStyle>
            <a:lvl1pPr marL="0" indent="0">
              <a:buNone/>
              <a:defRPr sz="1100" cap="all" spc="30" baseline="0">
                <a:solidFill>
                  <a:srgbClr val="999999"/>
                </a:solidFill>
              </a:defRPr>
            </a:lvl1pPr>
          </a:lstStyle>
          <a:p>
            <a:pPr lvl="0"/>
            <a:r>
              <a:rPr lang="nl-NL" dirty="0"/>
              <a:t>Presentatie titel | 00 januari 2012</a:t>
            </a:r>
          </a:p>
        </p:txBody>
      </p:sp>
      <p:sp>
        <p:nvSpPr>
          <p:cNvPr id="7" name="Tijdelijke aanduiding voor afbeelding 6"/>
          <p:cNvSpPr>
            <a:spLocks noGrp="1"/>
          </p:cNvSpPr>
          <p:nvPr>
            <p:ph type="pic" sz="quarter" idx="12"/>
          </p:nvPr>
        </p:nvSpPr>
        <p:spPr>
          <a:xfrm>
            <a:off x="1058400" y="3420000"/>
            <a:ext cx="8085600" cy="3456000"/>
          </a:xfrm>
          <a:prstGeom prst="rect">
            <a:avLst/>
          </a:prstGeom>
          <a:solidFill>
            <a:schemeClr val="accent6"/>
          </a:solidFill>
        </p:spPr>
        <p:txBody>
          <a:bodyPr/>
          <a:lstStyle>
            <a:lvl1pPr>
              <a:defRPr>
                <a:solidFill>
                  <a:schemeClr val="bg1"/>
                </a:solidFill>
              </a:defRPr>
            </a:lvl1pPr>
          </a:lstStyle>
          <a:p>
            <a:r>
              <a:rPr lang="en-US"/>
              <a:t>Click icon to add picture</a:t>
            </a:r>
            <a:endParaRPr lang="nl-NL" dirty="0"/>
          </a:p>
        </p:txBody>
      </p:sp>
      <p:sp>
        <p:nvSpPr>
          <p:cNvPr id="8" name="Titel 1"/>
          <p:cNvSpPr>
            <a:spLocks noGrp="1"/>
          </p:cNvSpPr>
          <p:nvPr>
            <p:ph type="title"/>
          </p:nvPr>
        </p:nvSpPr>
        <p:spPr>
          <a:xfrm>
            <a:off x="1691680" y="576008"/>
            <a:ext cx="7200000" cy="548736"/>
          </a:xfrm>
          <a:prstGeom prst="rect">
            <a:avLst/>
          </a:prstGeom>
        </p:spPr>
        <p:txBody>
          <a:bodyPr lIns="0" tIns="0" rIns="0" bIns="0"/>
          <a:lstStyle>
            <a:lvl1pPr algn="l">
              <a:lnSpc>
                <a:spcPts val="4300"/>
              </a:lnSpc>
              <a:defRPr sz="4300" b="1" i="0" cap="all" spc="30" baseline="0">
                <a:solidFill>
                  <a:srgbClr val="0099B9"/>
                </a:solidFill>
              </a:defRPr>
            </a:lvl1pPr>
          </a:lstStyle>
          <a:p>
            <a:r>
              <a:rPr lang="en-US"/>
              <a:t>Click to edit Master title style</a:t>
            </a:r>
            <a:endParaRPr lang="nl-NL" dirty="0"/>
          </a:p>
        </p:txBody>
      </p:sp>
    </p:spTree>
    <p:extLst>
      <p:ext uri="{BB962C8B-B14F-4D97-AF65-F5344CB8AC3E}">
        <p14:creationId xmlns:p14="http://schemas.microsoft.com/office/powerpoint/2010/main" val="2787583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oto met titel">
    <p:spTree>
      <p:nvGrpSpPr>
        <p:cNvPr id="1" name=""/>
        <p:cNvGrpSpPr/>
        <p:nvPr/>
      </p:nvGrpSpPr>
      <p:grpSpPr>
        <a:xfrm>
          <a:off x="0" y="0"/>
          <a:ext cx="0" cy="0"/>
          <a:chOff x="0" y="0"/>
          <a:chExt cx="0" cy="0"/>
        </a:xfrm>
      </p:grpSpPr>
      <p:sp>
        <p:nvSpPr>
          <p:cNvPr id="5" name="Tijdelijke aanduiding voor tekst 5"/>
          <p:cNvSpPr>
            <a:spLocks noGrp="1"/>
          </p:cNvSpPr>
          <p:nvPr>
            <p:ph type="body" sz="quarter" idx="11" hasCustomPrompt="1"/>
          </p:nvPr>
        </p:nvSpPr>
        <p:spPr>
          <a:xfrm>
            <a:off x="4068000" y="6372000"/>
            <a:ext cx="4860000" cy="178532"/>
          </a:xfrm>
          <a:prstGeom prst="rect">
            <a:avLst/>
          </a:prstGeom>
        </p:spPr>
        <p:txBody>
          <a:bodyPr lIns="0" tIns="0" rIns="0" bIns="0"/>
          <a:lstStyle>
            <a:lvl1pPr marL="0" indent="0">
              <a:buNone/>
              <a:defRPr sz="1100" cap="all" spc="30" baseline="0">
                <a:solidFill>
                  <a:srgbClr val="999999"/>
                </a:solidFill>
              </a:defRPr>
            </a:lvl1pPr>
          </a:lstStyle>
          <a:p>
            <a:pPr lvl="0"/>
            <a:r>
              <a:rPr lang="nl-NL" dirty="0"/>
              <a:t>Presentatie titel | 00 januari 2012</a:t>
            </a:r>
          </a:p>
        </p:txBody>
      </p:sp>
      <p:sp>
        <p:nvSpPr>
          <p:cNvPr id="7" name="Tijdelijke aanduiding voor afbeelding 6"/>
          <p:cNvSpPr>
            <a:spLocks noGrp="1"/>
          </p:cNvSpPr>
          <p:nvPr>
            <p:ph type="pic" sz="quarter" idx="12"/>
          </p:nvPr>
        </p:nvSpPr>
        <p:spPr>
          <a:xfrm>
            <a:off x="1058400" y="1332000"/>
            <a:ext cx="8085600" cy="5526000"/>
          </a:xfrm>
          <a:prstGeom prst="rect">
            <a:avLst/>
          </a:prstGeom>
          <a:solidFill>
            <a:schemeClr val="accent6"/>
          </a:solidFill>
        </p:spPr>
        <p:txBody>
          <a:bodyPr/>
          <a:lstStyle>
            <a:lvl1pPr>
              <a:defRPr>
                <a:solidFill>
                  <a:schemeClr val="bg1"/>
                </a:solidFill>
              </a:defRPr>
            </a:lvl1pPr>
          </a:lstStyle>
          <a:p>
            <a:r>
              <a:rPr lang="en-US"/>
              <a:t>Click icon to add picture</a:t>
            </a:r>
            <a:endParaRPr lang="nl-NL" dirty="0"/>
          </a:p>
        </p:txBody>
      </p:sp>
      <p:sp>
        <p:nvSpPr>
          <p:cNvPr id="6" name="Titel 1"/>
          <p:cNvSpPr>
            <a:spLocks noGrp="1"/>
          </p:cNvSpPr>
          <p:nvPr>
            <p:ph type="title"/>
          </p:nvPr>
        </p:nvSpPr>
        <p:spPr>
          <a:xfrm>
            <a:off x="1691680" y="576008"/>
            <a:ext cx="7200000" cy="548736"/>
          </a:xfrm>
          <a:prstGeom prst="rect">
            <a:avLst/>
          </a:prstGeom>
        </p:spPr>
        <p:txBody>
          <a:bodyPr lIns="0" tIns="0" rIns="0" bIns="0"/>
          <a:lstStyle>
            <a:lvl1pPr algn="l">
              <a:lnSpc>
                <a:spcPts val="4300"/>
              </a:lnSpc>
              <a:defRPr sz="4300" b="1" i="0" cap="all" spc="30" baseline="0">
                <a:solidFill>
                  <a:srgbClr val="0099B9"/>
                </a:solidFill>
              </a:defRPr>
            </a:lvl1pPr>
          </a:lstStyle>
          <a:p>
            <a:r>
              <a:rPr lang="en-US"/>
              <a:t>Click to edit Master title style</a:t>
            </a:r>
            <a:endParaRPr lang="nl-NL" dirty="0"/>
          </a:p>
        </p:txBody>
      </p:sp>
    </p:spTree>
    <p:extLst>
      <p:ext uri="{BB962C8B-B14F-4D97-AF65-F5344CB8AC3E}">
        <p14:creationId xmlns:p14="http://schemas.microsoft.com/office/powerpoint/2010/main" val="8972803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el 1"/>
          <p:cNvSpPr>
            <a:spLocks noGrp="1"/>
          </p:cNvSpPr>
          <p:nvPr>
            <p:ph type="title" hasCustomPrompt="1"/>
          </p:nvPr>
        </p:nvSpPr>
        <p:spPr>
          <a:xfrm>
            <a:off x="1728000" y="620688"/>
            <a:ext cx="7200800" cy="432048"/>
          </a:xfrm>
          <a:prstGeom prst="rect">
            <a:avLst/>
          </a:prstGeom>
        </p:spPr>
        <p:txBody>
          <a:bodyPr lIns="0" tIns="0" rIns="0" bIns="0"/>
          <a:lstStyle>
            <a:lvl1pPr algn="l">
              <a:lnSpc>
                <a:spcPts val="4300"/>
              </a:lnSpc>
              <a:defRPr sz="4300" b="1" i="0" cap="all" spc="30" baseline="0">
                <a:solidFill>
                  <a:schemeClr val="bg1"/>
                </a:solidFill>
              </a:defRPr>
            </a:lvl1pPr>
          </a:lstStyle>
          <a:p>
            <a:r>
              <a:rPr lang="nl-NL" dirty="0"/>
              <a:t>tabel</a:t>
            </a:r>
          </a:p>
        </p:txBody>
      </p:sp>
      <p:sp>
        <p:nvSpPr>
          <p:cNvPr id="4" name="Tijdelijke aanduiding voor tekst 3"/>
          <p:cNvSpPr>
            <a:spLocks noGrp="1"/>
          </p:cNvSpPr>
          <p:nvPr>
            <p:ph type="body" sz="quarter" idx="10"/>
          </p:nvPr>
        </p:nvSpPr>
        <p:spPr>
          <a:xfrm>
            <a:off x="1728000" y="1332000"/>
            <a:ext cx="7200000" cy="360040"/>
          </a:xfrm>
          <a:prstGeom prst="rect">
            <a:avLst/>
          </a:prstGeom>
        </p:spPr>
        <p:txBody>
          <a:bodyPr lIns="0" tIns="0" rIns="0" bIns="0"/>
          <a:lstStyle>
            <a:lvl1pPr marL="0" indent="0">
              <a:lnSpc>
                <a:spcPts val="2300"/>
              </a:lnSpc>
              <a:spcBef>
                <a:spcPts val="0"/>
              </a:spcBef>
              <a:buNone/>
              <a:defRPr sz="2200" b="1" i="0" cap="all" spc="50" baseline="0">
                <a:solidFill>
                  <a:schemeClr val="bg1"/>
                </a:solidFill>
              </a:defRPr>
            </a:lvl1pPr>
          </a:lstStyle>
          <a:p>
            <a:pPr lvl="0"/>
            <a:r>
              <a:rPr lang="en-US"/>
              <a:t>Click to edit Master text styles</a:t>
            </a:r>
          </a:p>
        </p:txBody>
      </p:sp>
      <p:sp>
        <p:nvSpPr>
          <p:cNvPr id="6" name="Tijdelijke aanduiding voor grafiek 5"/>
          <p:cNvSpPr>
            <a:spLocks noGrp="1"/>
          </p:cNvSpPr>
          <p:nvPr>
            <p:ph type="chart" sz="quarter" idx="12"/>
          </p:nvPr>
        </p:nvSpPr>
        <p:spPr>
          <a:xfrm>
            <a:off x="1728000" y="1988840"/>
            <a:ext cx="7200000" cy="4176464"/>
          </a:xfrm>
          <a:prstGeom prst="rect">
            <a:avLst/>
          </a:prstGeom>
          <a:solidFill>
            <a:schemeClr val="bg2"/>
          </a:solidFill>
        </p:spPr>
        <p:txBody>
          <a:bodyPr/>
          <a:lstStyle>
            <a:lvl1pPr>
              <a:defRPr>
                <a:solidFill>
                  <a:srgbClr val="0099B9"/>
                </a:solidFill>
              </a:defRPr>
            </a:lvl1pPr>
          </a:lstStyle>
          <a:p>
            <a:r>
              <a:rPr lang="en-US"/>
              <a:t>Click icon to add chart</a:t>
            </a:r>
            <a:endParaRPr lang="nl-NL" dirty="0"/>
          </a:p>
        </p:txBody>
      </p:sp>
      <p:sp>
        <p:nvSpPr>
          <p:cNvPr id="7" name="Tijdelijke aanduiding voor datum 8"/>
          <p:cNvSpPr>
            <a:spLocks noGrp="1"/>
          </p:cNvSpPr>
          <p:nvPr>
            <p:ph type="dt" sz="half" idx="11"/>
          </p:nvPr>
        </p:nvSpPr>
        <p:spPr>
          <a:xfrm>
            <a:off x="1763688" y="6489360"/>
            <a:ext cx="1296000" cy="180000"/>
          </a:xfrm>
          <a:prstGeom prst="rect">
            <a:avLst/>
          </a:prstGeom>
        </p:spPr>
        <p:txBody>
          <a:bodyPr lIns="0" tIns="0" rIns="0" bIns="0"/>
          <a:lstStyle>
            <a:lvl1pPr>
              <a:defRPr sz="1100" cap="all" baseline="0">
                <a:solidFill>
                  <a:schemeClr val="bg1"/>
                </a:solidFill>
              </a:defRPr>
            </a:lvl1pPr>
          </a:lstStyle>
          <a:p>
            <a:fld id="{4167CBA4-95F9-43E9-A944-1F54104CF606}" type="datetime4">
              <a:rPr lang="nl-NL" smtClean="0"/>
              <a:pPr/>
              <a:t>3 september 2018</a:t>
            </a:fld>
            <a:endParaRPr lang="nl-NL" dirty="0"/>
          </a:p>
        </p:txBody>
      </p:sp>
      <p:sp>
        <p:nvSpPr>
          <p:cNvPr id="8" name="Tijdelijke aanduiding voor dianummer 10"/>
          <p:cNvSpPr>
            <a:spLocks noGrp="1"/>
          </p:cNvSpPr>
          <p:nvPr>
            <p:ph type="sldNum" sz="quarter" idx="13"/>
          </p:nvPr>
        </p:nvSpPr>
        <p:spPr>
          <a:xfrm>
            <a:off x="7812360" y="6489360"/>
            <a:ext cx="1080120" cy="180000"/>
          </a:xfrm>
          <a:prstGeom prst="rect">
            <a:avLst/>
          </a:prstGeom>
        </p:spPr>
        <p:txBody>
          <a:bodyPr lIns="0" tIns="0" rIns="0" bIns="0"/>
          <a:lstStyle>
            <a:lvl1pPr algn="r">
              <a:defRPr sz="1100" cap="all" baseline="0">
                <a:solidFill>
                  <a:schemeClr val="bg1"/>
                </a:solidFill>
              </a:defRPr>
            </a:lvl1pPr>
          </a:lstStyle>
          <a:p>
            <a:fld id="{1F2BC8B9-DD51-48F3-969F-95BCA5F4ED8D}" type="slidenum">
              <a:rPr lang="nl-NL" smtClean="0"/>
              <a:pPr/>
              <a:t>‹nr.›</a:t>
            </a:fld>
            <a:endParaRPr lang="nl-NL" dirty="0"/>
          </a:p>
        </p:txBody>
      </p:sp>
      <p:sp>
        <p:nvSpPr>
          <p:cNvPr id="11" name="Tijdelijke aanduiding voor voettekst 9"/>
          <p:cNvSpPr>
            <a:spLocks noGrp="1"/>
          </p:cNvSpPr>
          <p:nvPr>
            <p:ph type="ftr" sz="quarter" idx="14"/>
          </p:nvPr>
        </p:nvSpPr>
        <p:spPr>
          <a:xfrm>
            <a:off x="3131839" y="6489360"/>
            <a:ext cx="4594421" cy="180000"/>
          </a:xfrm>
          <a:prstGeom prst="rect">
            <a:avLst/>
          </a:prstGeom>
        </p:spPr>
        <p:txBody>
          <a:bodyPr lIns="0" tIns="0" rIns="0" bIns="0"/>
          <a:lstStyle>
            <a:lvl1pPr algn="ctr">
              <a:defRPr sz="1100" cap="all" baseline="0">
                <a:solidFill>
                  <a:schemeClr val="bg1"/>
                </a:solidFill>
              </a:defRPr>
            </a:lvl1pPr>
          </a:lstStyle>
          <a:p>
            <a:endParaRPr lang="nl-NL" dirty="0"/>
          </a:p>
        </p:txBody>
      </p:sp>
    </p:spTree>
    <p:extLst>
      <p:ext uri="{BB962C8B-B14F-4D97-AF65-F5344CB8AC3E}">
        <p14:creationId xmlns:p14="http://schemas.microsoft.com/office/powerpoint/2010/main" val="2404887950"/>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99339D-0E93-4F34-8935-3D86CC9326B3}"/>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3FB9EE79-C977-48D7-91AA-D603F29CA0C8}"/>
              </a:ext>
            </a:extLst>
          </p:cNvPr>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51EEA8E2-60DB-4EDA-A374-791C94B33186}"/>
              </a:ext>
            </a:extLst>
          </p:cNvPr>
          <p:cNvSpPr>
            <a:spLocks noGrp="1"/>
          </p:cNvSpPr>
          <p:nvPr>
            <p:ph type="dt" sz="half" idx="10"/>
          </p:nvPr>
        </p:nvSpPr>
        <p:spPr/>
        <p:txBody>
          <a:bodyPr/>
          <a:lstStyle/>
          <a:p>
            <a:endParaRPr lang="nl-NL"/>
          </a:p>
        </p:txBody>
      </p:sp>
      <p:sp>
        <p:nvSpPr>
          <p:cNvPr id="5" name="Tijdelijke aanduiding voor voettekst 4">
            <a:extLst>
              <a:ext uri="{FF2B5EF4-FFF2-40B4-BE49-F238E27FC236}">
                <a16:creationId xmlns:a16="http://schemas.microsoft.com/office/drawing/2014/main" id="{C2E2CB26-DAF3-488A-A5E9-9938C721FCFE}"/>
              </a:ext>
            </a:extLst>
          </p:cNvPr>
          <p:cNvSpPr>
            <a:spLocks noGrp="1"/>
          </p:cNvSpPr>
          <p:nvPr>
            <p:ph type="ftr" sz="quarter" idx="11"/>
          </p:nvPr>
        </p:nvSpPr>
        <p:spPr/>
        <p:txBody>
          <a:bodyPr/>
          <a:lstStyle/>
          <a:p>
            <a:endParaRPr lang="nl-NL" altLang="nl-NL" dirty="0"/>
          </a:p>
        </p:txBody>
      </p:sp>
      <p:sp>
        <p:nvSpPr>
          <p:cNvPr id="6" name="Tijdelijke aanduiding voor dianummer 5">
            <a:extLst>
              <a:ext uri="{FF2B5EF4-FFF2-40B4-BE49-F238E27FC236}">
                <a16:creationId xmlns:a16="http://schemas.microsoft.com/office/drawing/2014/main" id="{1D691BCE-3784-49B9-88C0-C6578DE1D7E9}"/>
              </a:ext>
            </a:extLst>
          </p:cNvPr>
          <p:cNvSpPr>
            <a:spLocks noGrp="1"/>
          </p:cNvSpPr>
          <p:nvPr>
            <p:ph type="sldNum" sz="quarter" idx="12"/>
          </p:nvPr>
        </p:nvSpPr>
        <p:spPr/>
        <p:txBody>
          <a:bodyPr/>
          <a:lstStyle/>
          <a:p>
            <a:fld id="{C7DBC757-E605-4D06-830D-95D112843024}" type="slidenum">
              <a:rPr lang="en-US" altLang="nl-NL" smtClean="0"/>
              <a:pPr/>
              <a:t>‹nr.›</a:t>
            </a:fld>
            <a:endParaRPr lang="en-US" altLang="nl-NL" dirty="0"/>
          </a:p>
        </p:txBody>
      </p:sp>
    </p:spTree>
    <p:extLst>
      <p:ext uri="{BB962C8B-B14F-4D97-AF65-F5344CB8AC3E}">
        <p14:creationId xmlns:p14="http://schemas.microsoft.com/office/powerpoint/2010/main" val="625656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otpagina N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631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elbla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jdelijke aanduiding voor tekst 7"/>
          <p:cNvSpPr>
            <a:spLocks noGrp="1"/>
          </p:cNvSpPr>
          <p:nvPr>
            <p:ph type="body" sz="quarter" idx="10" hasCustomPrompt="1"/>
          </p:nvPr>
        </p:nvSpPr>
        <p:spPr>
          <a:xfrm>
            <a:off x="3276000" y="116632"/>
            <a:ext cx="5256000" cy="3240000"/>
          </a:xfrm>
          <a:prstGeom prst="rect">
            <a:avLst/>
          </a:prstGeom>
        </p:spPr>
        <p:txBody>
          <a:bodyPr lIns="0" tIns="0" rIns="0" bIns="0" anchor="b"/>
          <a:lstStyle>
            <a:lvl1pPr marL="0" indent="0" algn="l">
              <a:lnSpc>
                <a:spcPts val="6000"/>
              </a:lnSpc>
              <a:spcBef>
                <a:spcPts val="0"/>
              </a:spcBef>
              <a:buNone/>
              <a:defRPr sz="7100" b="1" cap="all" spc="150" baseline="0">
                <a:solidFill>
                  <a:schemeClr val="bg1"/>
                </a:solidFill>
                <a:latin typeface="+mj-lt"/>
              </a:defRPr>
            </a:lvl1pPr>
            <a:lvl5pPr>
              <a:defRPr/>
            </a:lvl5pPr>
          </a:lstStyle>
          <a:p>
            <a:pPr lvl="0"/>
            <a:r>
              <a:rPr lang="en-US"/>
              <a:t>Titel van de presentatie</a:t>
            </a:r>
            <a:endParaRPr lang="en-US" dirty="0"/>
          </a:p>
        </p:txBody>
      </p:sp>
      <p:sp>
        <p:nvSpPr>
          <p:cNvPr id="6" name="Tijdelijke aanduiding voor tekst 3"/>
          <p:cNvSpPr>
            <a:spLocks noGrp="1"/>
          </p:cNvSpPr>
          <p:nvPr>
            <p:ph type="body" sz="quarter" idx="12" hasCustomPrompt="1"/>
          </p:nvPr>
        </p:nvSpPr>
        <p:spPr>
          <a:xfrm>
            <a:off x="3276000" y="3672000"/>
            <a:ext cx="5256000" cy="288032"/>
          </a:xfrm>
          <a:prstGeom prst="rect">
            <a:avLst/>
          </a:prstGeom>
        </p:spPr>
        <p:txBody>
          <a:bodyPr lIns="36000" tIns="0" rIns="0" bIns="0"/>
          <a:lstStyle>
            <a:lvl1pPr marL="0" indent="0" algn="l">
              <a:buNone/>
              <a:defRPr sz="1800" b="1" i="0" cap="all" spc="50" baseline="0">
                <a:solidFill>
                  <a:schemeClr val="bg1"/>
                </a:solidFill>
              </a:defRPr>
            </a:lvl1pPr>
          </a:lstStyle>
          <a:p>
            <a:pPr lvl="0"/>
            <a:r>
              <a:rPr lang="en-US"/>
              <a:t>00 Januari 2012 | naam presentator | functie</a:t>
            </a:r>
            <a:endParaRPr lang="en-US" dirty="0"/>
          </a:p>
        </p:txBody>
      </p:sp>
    </p:spTree>
    <p:extLst>
      <p:ext uri="{BB962C8B-B14F-4D97-AF65-F5344CB8AC3E}">
        <p14:creationId xmlns:p14="http://schemas.microsoft.com/office/powerpoint/2010/main" val="32465469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ab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el 1"/>
          <p:cNvSpPr>
            <a:spLocks noGrp="1"/>
          </p:cNvSpPr>
          <p:nvPr>
            <p:ph type="title" hasCustomPrompt="1"/>
          </p:nvPr>
        </p:nvSpPr>
        <p:spPr>
          <a:xfrm>
            <a:off x="1728000" y="620688"/>
            <a:ext cx="7200800" cy="432048"/>
          </a:xfrm>
          <a:prstGeom prst="rect">
            <a:avLst/>
          </a:prstGeom>
        </p:spPr>
        <p:txBody>
          <a:bodyPr lIns="0" tIns="0" rIns="0" bIns="0"/>
          <a:lstStyle>
            <a:lvl1pPr algn="l">
              <a:lnSpc>
                <a:spcPts val="4300"/>
              </a:lnSpc>
              <a:defRPr sz="4300" b="1" i="0" cap="all" spc="30" baseline="0">
                <a:solidFill>
                  <a:schemeClr val="bg1"/>
                </a:solidFill>
              </a:defRPr>
            </a:lvl1pPr>
          </a:lstStyle>
          <a:p>
            <a:r>
              <a:rPr lang="en-US"/>
              <a:t>tabel</a:t>
            </a:r>
            <a:endParaRPr lang="en-US" dirty="0"/>
          </a:p>
        </p:txBody>
      </p:sp>
      <p:sp>
        <p:nvSpPr>
          <p:cNvPr id="4" name="Tijdelijke aanduiding voor tekst 3"/>
          <p:cNvSpPr>
            <a:spLocks noGrp="1"/>
          </p:cNvSpPr>
          <p:nvPr>
            <p:ph type="body" sz="quarter" idx="10"/>
          </p:nvPr>
        </p:nvSpPr>
        <p:spPr>
          <a:xfrm>
            <a:off x="1728000" y="1332000"/>
            <a:ext cx="7200000" cy="360040"/>
          </a:xfrm>
          <a:prstGeom prst="rect">
            <a:avLst/>
          </a:prstGeom>
        </p:spPr>
        <p:txBody>
          <a:bodyPr lIns="0" tIns="0" rIns="0" bIns="0"/>
          <a:lstStyle>
            <a:lvl1pPr marL="0" indent="0">
              <a:lnSpc>
                <a:spcPts val="2300"/>
              </a:lnSpc>
              <a:spcBef>
                <a:spcPts val="0"/>
              </a:spcBef>
              <a:buNone/>
              <a:defRPr sz="2200" b="1" i="0" cap="all" spc="50" baseline="0">
                <a:solidFill>
                  <a:schemeClr val="bg1"/>
                </a:solidFill>
              </a:defRPr>
            </a:lvl1pPr>
          </a:lstStyle>
          <a:p>
            <a:pPr lvl="0"/>
            <a:r>
              <a:rPr lang="en-US"/>
              <a:t>Click to edit Master text styles</a:t>
            </a:r>
          </a:p>
        </p:txBody>
      </p:sp>
      <p:sp>
        <p:nvSpPr>
          <p:cNvPr id="6" name="Tijdelijke aanduiding voor grafiek 5"/>
          <p:cNvSpPr>
            <a:spLocks noGrp="1"/>
          </p:cNvSpPr>
          <p:nvPr>
            <p:ph type="chart" sz="quarter" idx="12"/>
          </p:nvPr>
        </p:nvSpPr>
        <p:spPr>
          <a:xfrm>
            <a:off x="1728000" y="1988840"/>
            <a:ext cx="7200000" cy="4176464"/>
          </a:xfrm>
          <a:prstGeom prst="rect">
            <a:avLst/>
          </a:prstGeom>
          <a:solidFill>
            <a:schemeClr val="bg2"/>
          </a:solidFill>
        </p:spPr>
        <p:txBody>
          <a:bodyPr/>
          <a:lstStyle>
            <a:lvl1pPr>
              <a:defRPr>
                <a:solidFill>
                  <a:schemeClr val="tx1"/>
                </a:solidFill>
              </a:defRPr>
            </a:lvl1pPr>
          </a:lstStyle>
          <a:p>
            <a:r>
              <a:rPr lang="en-US"/>
              <a:t>Click icon to add chart</a:t>
            </a:r>
            <a:endParaRPr lang="en-US" dirty="0"/>
          </a:p>
        </p:txBody>
      </p:sp>
      <p:sp>
        <p:nvSpPr>
          <p:cNvPr id="7" name="Tijdelijke aanduiding voor tekst 5"/>
          <p:cNvSpPr>
            <a:spLocks noGrp="1"/>
          </p:cNvSpPr>
          <p:nvPr>
            <p:ph type="body" sz="quarter" idx="11" hasCustomPrompt="1"/>
          </p:nvPr>
        </p:nvSpPr>
        <p:spPr>
          <a:xfrm>
            <a:off x="1692000" y="6480000"/>
            <a:ext cx="6264376" cy="189360"/>
          </a:xfrm>
          <a:prstGeom prst="rect">
            <a:avLst/>
          </a:prstGeom>
        </p:spPr>
        <p:txBody>
          <a:bodyPr lIns="0" tIns="0" rIns="0" bIns="0"/>
          <a:lstStyle>
            <a:lvl1pPr marL="0" indent="0">
              <a:buNone/>
              <a:defRPr sz="1100" cap="all" spc="30" baseline="0">
                <a:solidFill>
                  <a:schemeClr val="bg1"/>
                </a:solidFill>
              </a:defRPr>
            </a:lvl1pPr>
          </a:lstStyle>
          <a:p>
            <a:pPr lvl="0"/>
            <a:r>
              <a:rPr lang="en-US"/>
              <a:t>Presentatie titel | 00 januari 2012</a:t>
            </a:r>
            <a:endParaRPr lang="en-US" dirty="0"/>
          </a:p>
        </p:txBody>
      </p:sp>
      <p:sp>
        <p:nvSpPr>
          <p:cNvPr id="8" name="Tijdelijke aanduiding voor tekst 5"/>
          <p:cNvSpPr>
            <a:spLocks noGrp="1"/>
          </p:cNvSpPr>
          <p:nvPr>
            <p:ph type="body" sz="quarter" idx="13" hasCustomPrompt="1"/>
          </p:nvPr>
        </p:nvSpPr>
        <p:spPr>
          <a:xfrm>
            <a:off x="8100392" y="6488384"/>
            <a:ext cx="792088" cy="180976"/>
          </a:xfrm>
          <a:prstGeom prst="rect">
            <a:avLst/>
          </a:prstGeom>
        </p:spPr>
        <p:txBody>
          <a:bodyPr lIns="0" tIns="0" rIns="0" bIns="0"/>
          <a:lstStyle>
            <a:lvl1pPr marL="0" indent="0" algn="r">
              <a:buNone/>
              <a:defRPr sz="1100" cap="all" spc="30" baseline="0">
                <a:solidFill>
                  <a:schemeClr val="bg1"/>
                </a:solidFill>
              </a:defRPr>
            </a:lvl1pPr>
          </a:lstStyle>
          <a:p>
            <a:pPr lvl="0"/>
            <a:fld id="{E5410E2C-EEB5-433C-A0E6-B2D2B8380643}" type="slidenum">
              <a:rPr lang="en-US" smtClean="0"/>
              <a:t>‹nr.›</a:t>
            </a:fld>
            <a:endParaRPr lang="en-US" dirty="0"/>
          </a:p>
        </p:txBody>
      </p:sp>
    </p:spTree>
    <p:extLst>
      <p:ext uri="{BB962C8B-B14F-4D97-AF65-F5344CB8AC3E}">
        <p14:creationId xmlns:p14="http://schemas.microsoft.com/office/powerpoint/2010/main" val="33279953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ekst met foto - vertica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el 1"/>
          <p:cNvSpPr>
            <a:spLocks noGrp="1"/>
          </p:cNvSpPr>
          <p:nvPr>
            <p:ph type="title"/>
          </p:nvPr>
        </p:nvSpPr>
        <p:spPr>
          <a:xfrm>
            <a:off x="4067944" y="332656"/>
            <a:ext cx="4860000" cy="1080120"/>
          </a:xfrm>
          <a:prstGeom prst="rect">
            <a:avLst/>
          </a:prstGeom>
        </p:spPr>
        <p:txBody>
          <a:bodyPr lIns="0" tIns="0" rIns="0" bIns="0"/>
          <a:lstStyle>
            <a:lvl1pPr algn="l">
              <a:lnSpc>
                <a:spcPts val="4300"/>
              </a:lnSpc>
              <a:defRPr sz="4300" b="1" i="0" cap="all" spc="30" baseline="0">
                <a:solidFill>
                  <a:schemeClr val="tx1"/>
                </a:solidFill>
              </a:defRPr>
            </a:lvl1pPr>
          </a:lstStyle>
          <a:p>
            <a:r>
              <a:rPr lang="en-US"/>
              <a:t>Click to edit Master title style</a:t>
            </a:r>
            <a:endParaRPr lang="en-US" dirty="0"/>
          </a:p>
        </p:txBody>
      </p:sp>
      <p:sp>
        <p:nvSpPr>
          <p:cNvPr id="4" name="Tijdelijke aanduiding voor tekst 3"/>
          <p:cNvSpPr>
            <a:spLocks noGrp="1"/>
          </p:cNvSpPr>
          <p:nvPr>
            <p:ph type="body" sz="quarter" idx="10"/>
          </p:nvPr>
        </p:nvSpPr>
        <p:spPr>
          <a:xfrm>
            <a:off x="4068000" y="1628800"/>
            <a:ext cx="4860000" cy="4536504"/>
          </a:xfrm>
          <a:prstGeom prst="rect">
            <a:avLst/>
          </a:prstGeom>
        </p:spPr>
        <p:txBody>
          <a:bodyPr lIns="0" tIns="0" rIns="0" bIns="0"/>
          <a:lstStyle>
            <a:lvl1pPr marL="0" indent="0">
              <a:lnSpc>
                <a:spcPct val="100000"/>
              </a:lnSpc>
              <a:spcBef>
                <a:spcPts val="0"/>
              </a:spcBef>
              <a:buNone/>
              <a:defRPr sz="2200" b="0">
                <a:solidFill>
                  <a:srgbClr val="808080"/>
                </a:solidFill>
              </a:defRPr>
            </a:lvl1pPr>
            <a:lvl2pPr>
              <a:defRPr sz="2200">
                <a:solidFill>
                  <a:srgbClr val="808080"/>
                </a:solidFill>
              </a:defRPr>
            </a:lvl2pPr>
            <a:lvl3pPr>
              <a:defRPr sz="2200">
                <a:solidFill>
                  <a:srgbClr val="808080"/>
                </a:solidFill>
              </a:defRPr>
            </a:lvl3pPr>
            <a:lvl4pPr>
              <a:defRPr sz="2200">
                <a:solidFill>
                  <a:srgbClr val="808080"/>
                </a:solidFill>
              </a:defRPr>
            </a:lvl4pPr>
            <a:lvl5pPr>
              <a:defRPr sz="2200">
                <a:solidFill>
                  <a:srgbClr val="808080"/>
                </a:solidFill>
              </a:defRPr>
            </a:lvl5pPr>
          </a:lstStyle>
          <a:p>
            <a:pPr lvl="0"/>
            <a:r>
              <a:rPr lang="en-US"/>
              <a:t>Click to edit Master text styles</a:t>
            </a:r>
          </a:p>
        </p:txBody>
      </p:sp>
      <p:sp>
        <p:nvSpPr>
          <p:cNvPr id="7" name="Tijdelijke aanduiding voor afbeelding 6"/>
          <p:cNvSpPr>
            <a:spLocks noGrp="1"/>
          </p:cNvSpPr>
          <p:nvPr>
            <p:ph type="pic" sz="quarter" idx="12"/>
          </p:nvPr>
        </p:nvSpPr>
        <p:spPr>
          <a:xfrm>
            <a:off x="1058400" y="0"/>
            <a:ext cx="2646000" cy="6858000"/>
          </a:xfrm>
          <a:prstGeom prst="rect">
            <a:avLst/>
          </a:prstGeom>
          <a:solidFill>
            <a:schemeClr val="accent6"/>
          </a:solidFill>
        </p:spPr>
        <p:txBody>
          <a:bodyPr/>
          <a:lstStyle>
            <a:lvl1pPr>
              <a:defRPr>
                <a:solidFill>
                  <a:schemeClr val="bg1"/>
                </a:solidFill>
              </a:defRPr>
            </a:lvl1pPr>
          </a:lstStyle>
          <a:p>
            <a:r>
              <a:rPr lang="en-US"/>
              <a:t>Click icon to add picture</a:t>
            </a:r>
            <a:endParaRPr lang="en-US" dirty="0"/>
          </a:p>
        </p:txBody>
      </p:sp>
      <p:sp>
        <p:nvSpPr>
          <p:cNvPr id="6" name="Tijdelijke aanduiding voor tekst 5"/>
          <p:cNvSpPr>
            <a:spLocks noGrp="1"/>
          </p:cNvSpPr>
          <p:nvPr>
            <p:ph type="body" sz="quarter" idx="11" hasCustomPrompt="1"/>
          </p:nvPr>
        </p:nvSpPr>
        <p:spPr>
          <a:xfrm>
            <a:off x="4067944" y="6480000"/>
            <a:ext cx="3888432" cy="189360"/>
          </a:xfrm>
          <a:prstGeom prst="rect">
            <a:avLst/>
          </a:prstGeom>
        </p:spPr>
        <p:txBody>
          <a:bodyPr lIns="0" tIns="0" rIns="0" bIns="0"/>
          <a:lstStyle>
            <a:lvl1pPr marL="0" indent="0">
              <a:buNone/>
              <a:defRPr sz="1100" cap="all" spc="30" baseline="0">
                <a:solidFill>
                  <a:srgbClr val="808080"/>
                </a:solidFill>
              </a:defRPr>
            </a:lvl1pPr>
          </a:lstStyle>
          <a:p>
            <a:pPr lvl="0"/>
            <a:r>
              <a:rPr lang="en-US"/>
              <a:t>Presentatie titel | 00 januari 2012</a:t>
            </a:r>
            <a:endParaRPr lang="en-US" dirty="0"/>
          </a:p>
        </p:txBody>
      </p:sp>
      <p:sp>
        <p:nvSpPr>
          <p:cNvPr id="8" name="Tijdelijke aanduiding voor tekst 5"/>
          <p:cNvSpPr>
            <a:spLocks noGrp="1"/>
          </p:cNvSpPr>
          <p:nvPr>
            <p:ph type="body" sz="quarter" idx="13" hasCustomPrompt="1"/>
          </p:nvPr>
        </p:nvSpPr>
        <p:spPr>
          <a:xfrm>
            <a:off x="8100392" y="6488384"/>
            <a:ext cx="792088" cy="180976"/>
          </a:xfrm>
          <a:prstGeom prst="rect">
            <a:avLst/>
          </a:prstGeom>
        </p:spPr>
        <p:txBody>
          <a:bodyPr lIns="0" tIns="0" rIns="0" bIns="0"/>
          <a:lstStyle>
            <a:lvl1pPr marL="0" indent="0" algn="r">
              <a:buNone/>
              <a:defRPr sz="1100" cap="all" spc="30" baseline="0">
                <a:solidFill>
                  <a:schemeClr val="accent6"/>
                </a:solidFill>
              </a:defRPr>
            </a:lvl1pPr>
          </a:lstStyle>
          <a:p>
            <a:pPr lvl="0"/>
            <a:fld id="{E5410E2C-EEB5-433C-A0E6-B2D2B8380643}" type="slidenum">
              <a:rPr lang="en-US" smtClean="0"/>
              <a:t>‹nr.›</a:t>
            </a:fld>
            <a:endParaRPr lang="en-US" dirty="0"/>
          </a:p>
        </p:txBody>
      </p:sp>
    </p:spTree>
    <p:extLst>
      <p:ext uri="{BB962C8B-B14F-4D97-AF65-F5344CB8AC3E}">
        <p14:creationId xmlns:p14="http://schemas.microsoft.com/office/powerpoint/2010/main" val="672859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ekst met foto - vertica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el 1"/>
          <p:cNvSpPr>
            <a:spLocks noGrp="1"/>
          </p:cNvSpPr>
          <p:nvPr>
            <p:ph type="title"/>
          </p:nvPr>
        </p:nvSpPr>
        <p:spPr>
          <a:xfrm>
            <a:off x="4067944" y="332656"/>
            <a:ext cx="4860000" cy="1080120"/>
          </a:xfrm>
          <a:prstGeom prst="rect">
            <a:avLst/>
          </a:prstGeom>
        </p:spPr>
        <p:txBody>
          <a:bodyPr lIns="0" tIns="0" rIns="0" bIns="0"/>
          <a:lstStyle>
            <a:lvl1pPr algn="l">
              <a:lnSpc>
                <a:spcPts val="4300"/>
              </a:lnSpc>
              <a:defRPr sz="4300" b="1" i="0" cap="all" spc="30" baseline="0">
                <a:solidFill>
                  <a:schemeClr val="tx1"/>
                </a:solidFill>
              </a:defRPr>
            </a:lvl1pPr>
          </a:lstStyle>
          <a:p>
            <a:r>
              <a:rPr lang="en-US"/>
              <a:t>Click to edit Master title style</a:t>
            </a:r>
            <a:endParaRPr lang="en-US" dirty="0"/>
          </a:p>
        </p:txBody>
      </p:sp>
      <p:sp>
        <p:nvSpPr>
          <p:cNvPr id="4" name="Tijdelijke aanduiding voor tekst 3"/>
          <p:cNvSpPr>
            <a:spLocks noGrp="1"/>
          </p:cNvSpPr>
          <p:nvPr>
            <p:ph type="body" sz="quarter" idx="10"/>
          </p:nvPr>
        </p:nvSpPr>
        <p:spPr>
          <a:xfrm>
            <a:off x="4068000" y="1628800"/>
            <a:ext cx="4860000" cy="4536504"/>
          </a:xfrm>
          <a:prstGeom prst="rect">
            <a:avLst/>
          </a:prstGeom>
        </p:spPr>
        <p:txBody>
          <a:bodyPr lIns="0" tIns="0" rIns="0" bIns="0"/>
          <a:lstStyle>
            <a:lvl1pPr marL="0" indent="0">
              <a:lnSpc>
                <a:spcPct val="100000"/>
              </a:lnSpc>
              <a:spcBef>
                <a:spcPts val="0"/>
              </a:spcBef>
              <a:buNone/>
              <a:defRPr sz="2200" b="0">
                <a:solidFill>
                  <a:srgbClr val="808080"/>
                </a:solidFill>
              </a:defRPr>
            </a:lvl1pPr>
            <a:lvl2pPr>
              <a:defRPr sz="2200">
                <a:solidFill>
                  <a:srgbClr val="808080"/>
                </a:solidFill>
              </a:defRPr>
            </a:lvl2pPr>
            <a:lvl3pPr>
              <a:defRPr sz="2200">
                <a:solidFill>
                  <a:srgbClr val="808080"/>
                </a:solidFill>
              </a:defRPr>
            </a:lvl3pPr>
            <a:lvl4pPr>
              <a:defRPr sz="2200">
                <a:solidFill>
                  <a:srgbClr val="808080"/>
                </a:solidFill>
              </a:defRPr>
            </a:lvl4pPr>
            <a:lvl5pPr>
              <a:defRPr sz="2200">
                <a:solidFill>
                  <a:srgbClr val="808080"/>
                </a:solidFill>
              </a:defRPr>
            </a:lvl5pPr>
          </a:lstStyle>
          <a:p>
            <a:pPr lvl="0"/>
            <a:r>
              <a:rPr lang="en-US"/>
              <a:t>Click to edit Master text styles</a:t>
            </a:r>
          </a:p>
        </p:txBody>
      </p:sp>
      <p:sp>
        <p:nvSpPr>
          <p:cNvPr id="7" name="Tijdelijke aanduiding voor afbeelding 6"/>
          <p:cNvSpPr>
            <a:spLocks noGrp="1"/>
          </p:cNvSpPr>
          <p:nvPr>
            <p:ph type="pic" sz="quarter" idx="12"/>
          </p:nvPr>
        </p:nvSpPr>
        <p:spPr>
          <a:xfrm>
            <a:off x="1058400" y="0"/>
            <a:ext cx="2646000" cy="6858000"/>
          </a:xfrm>
          <a:prstGeom prst="rect">
            <a:avLst/>
          </a:prstGeom>
          <a:solidFill>
            <a:schemeClr val="accent6"/>
          </a:solidFill>
        </p:spPr>
        <p:txBody>
          <a:bodyPr/>
          <a:lstStyle>
            <a:lvl1pPr>
              <a:defRPr>
                <a:solidFill>
                  <a:schemeClr val="bg1"/>
                </a:solidFill>
              </a:defRPr>
            </a:lvl1pPr>
          </a:lstStyle>
          <a:p>
            <a:r>
              <a:rPr lang="en-US"/>
              <a:t>Click icon to add picture</a:t>
            </a:r>
            <a:endParaRPr lang="en-US" dirty="0"/>
          </a:p>
        </p:txBody>
      </p:sp>
      <p:sp>
        <p:nvSpPr>
          <p:cNvPr id="6" name="Tijdelijke aanduiding voor tekst 5"/>
          <p:cNvSpPr>
            <a:spLocks noGrp="1"/>
          </p:cNvSpPr>
          <p:nvPr>
            <p:ph type="body" sz="quarter" idx="11" hasCustomPrompt="1"/>
          </p:nvPr>
        </p:nvSpPr>
        <p:spPr>
          <a:xfrm>
            <a:off x="4067944" y="6480000"/>
            <a:ext cx="3888432" cy="189360"/>
          </a:xfrm>
          <a:prstGeom prst="rect">
            <a:avLst/>
          </a:prstGeom>
        </p:spPr>
        <p:txBody>
          <a:bodyPr lIns="0" tIns="0" rIns="0" bIns="0"/>
          <a:lstStyle>
            <a:lvl1pPr marL="0" indent="0">
              <a:buNone/>
              <a:defRPr sz="1100" cap="all" spc="30" baseline="0">
                <a:solidFill>
                  <a:srgbClr val="808080"/>
                </a:solidFill>
              </a:defRPr>
            </a:lvl1pPr>
          </a:lstStyle>
          <a:p>
            <a:pPr lvl="0"/>
            <a:r>
              <a:rPr lang="en-US"/>
              <a:t>Presentatie titel | 00 januari 2012</a:t>
            </a:r>
            <a:endParaRPr lang="en-US" dirty="0"/>
          </a:p>
        </p:txBody>
      </p:sp>
      <p:sp>
        <p:nvSpPr>
          <p:cNvPr id="8" name="Tijdelijke aanduiding voor tekst 5"/>
          <p:cNvSpPr>
            <a:spLocks noGrp="1"/>
          </p:cNvSpPr>
          <p:nvPr>
            <p:ph type="body" sz="quarter" idx="13" hasCustomPrompt="1"/>
          </p:nvPr>
        </p:nvSpPr>
        <p:spPr>
          <a:xfrm>
            <a:off x="8100392" y="6488384"/>
            <a:ext cx="792088" cy="180976"/>
          </a:xfrm>
          <a:prstGeom prst="rect">
            <a:avLst/>
          </a:prstGeom>
        </p:spPr>
        <p:txBody>
          <a:bodyPr lIns="0" tIns="0" rIns="0" bIns="0"/>
          <a:lstStyle>
            <a:lvl1pPr marL="0" indent="0" algn="r">
              <a:buNone/>
              <a:defRPr sz="1100" cap="all" spc="30" baseline="0">
                <a:solidFill>
                  <a:schemeClr val="accent6"/>
                </a:solidFill>
              </a:defRPr>
            </a:lvl1pPr>
          </a:lstStyle>
          <a:p>
            <a:pPr lvl="0"/>
            <a:fld id="{E5410E2C-EEB5-433C-A0E6-B2D2B8380643}" type="slidenum">
              <a:rPr lang="en-US" smtClean="0"/>
              <a:t>‹nr.›</a:t>
            </a:fld>
            <a:endParaRPr lang="en-US" dirty="0"/>
          </a:p>
        </p:txBody>
      </p:sp>
    </p:spTree>
    <p:extLst>
      <p:ext uri="{BB962C8B-B14F-4D97-AF65-F5344CB8AC3E}">
        <p14:creationId xmlns:p14="http://schemas.microsoft.com/office/powerpoint/2010/main" val="6614022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Dia met titel - kleu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1692000" y="504000"/>
            <a:ext cx="7200000" cy="648000"/>
          </a:xfrm>
          <a:prstGeom prst="rect">
            <a:avLst/>
          </a:prstGeom>
        </p:spPr>
        <p:txBody>
          <a:bodyPr lIns="0" tIns="0" rIns="0" bIns="0"/>
          <a:lstStyle>
            <a:lvl1pPr algn="l">
              <a:defRPr sz="4300" b="1" i="0" cap="all" spc="40" baseline="0">
                <a:solidFill>
                  <a:schemeClr val="bg1"/>
                </a:solidFill>
              </a:defRPr>
            </a:lvl1pPr>
          </a:lstStyle>
          <a:p>
            <a:r>
              <a:rPr lang="en-US"/>
              <a:t>Click to edit Master title style</a:t>
            </a:r>
            <a:endParaRPr lang="en-US" dirty="0"/>
          </a:p>
        </p:txBody>
      </p:sp>
      <p:sp>
        <p:nvSpPr>
          <p:cNvPr id="4" name="Tijdelijke aanduiding voor tekst 3"/>
          <p:cNvSpPr>
            <a:spLocks noGrp="1"/>
          </p:cNvSpPr>
          <p:nvPr>
            <p:ph type="body" sz="quarter" idx="10"/>
          </p:nvPr>
        </p:nvSpPr>
        <p:spPr>
          <a:xfrm>
            <a:off x="1691680" y="1700808"/>
            <a:ext cx="7200925" cy="4680000"/>
          </a:xfrm>
          <a:prstGeom prst="rect">
            <a:avLst/>
          </a:prstGeom>
        </p:spPr>
        <p:txBody>
          <a:bodyPr lIns="0" tIns="0" rIns="0" bIns="0"/>
          <a:lstStyle>
            <a:lvl1pPr marL="0" indent="0">
              <a:lnSpc>
                <a:spcPct val="100000"/>
              </a:lnSpc>
              <a:spcBef>
                <a:spcPts val="0"/>
              </a:spcBef>
              <a:buNone/>
              <a:defRPr sz="2200" b="0">
                <a:solidFill>
                  <a:schemeClr val="bg1"/>
                </a:solidFill>
              </a:defRPr>
            </a:lvl1pPr>
            <a:lvl2pPr>
              <a:defRPr sz="22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en-US"/>
              <a:t>Click to edit Master text styles</a:t>
            </a:r>
          </a:p>
        </p:txBody>
      </p:sp>
      <p:sp>
        <p:nvSpPr>
          <p:cNvPr id="5" name="Tijdelijke aanduiding voor tekst 5"/>
          <p:cNvSpPr>
            <a:spLocks noGrp="1"/>
          </p:cNvSpPr>
          <p:nvPr>
            <p:ph type="body" sz="quarter" idx="11" hasCustomPrompt="1"/>
          </p:nvPr>
        </p:nvSpPr>
        <p:spPr>
          <a:xfrm>
            <a:off x="1692000" y="6480000"/>
            <a:ext cx="6264376" cy="189360"/>
          </a:xfrm>
          <a:prstGeom prst="rect">
            <a:avLst/>
          </a:prstGeom>
        </p:spPr>
        <p:txBody>
          <a:bodyPr lIns="0" tIns="0" rIns="0" bIns="0"/>
          <a:lstStyle>
            <a:lvl1pPr marL="0" indent="0">
              <a:buNone/>
              <a:defRPr sz="1100" cap="all" spc="30" baseline="0">
                <a:solidFill>
                  <a:schemeClr val="bg1"/>
                </a:solidFill>
              </a:defRPr>
            </a:lvl1pPr>
          </a:lstStyle>
          <a:p>
            <a:pPr lvl="0"/>
            <a:r>
              <a:rPr lang="en-US"/>
              <a:t>Presentatie titel | 00 januari 2012</a:t>
            </a:r>
            <a:endParaRPr lang="en-US" dirty="0"/>
          </a:p>
        </p:txBody>
      </p:sp>
      <p:sp>
        <p:nvSpPr>
          <p:cNvPr id="7" name="Tijdelijke aanduiding voor tekst 5"/>
          <p:cNvSpPr>
            <a:spLocks noGrp="1"/>
          </p:cNvSpPr>
          <p:nvPr>
            <p:ph type="body" sz="quarter" idx="12" hasCustomPrompt="1"/>
          </p:nvPr>
        </p:nvSpPr>
        <p:spPr>
          <a:xfrm>
            <a:off x="8100392" y="6488384"/>
            <a:ext cx="792088" cy="180976"/>
          </a:xfrm>
          <a:prstGeom prst="rect">
            <a:avLst/>
          </a:prstGeom>
        </p:spPr>
        <p:txBody>
          <a:bodyPr lIns="0" tIns="0" rIns="0" bIns="0"/>
          <a:lstStyle>
            <a:lvl1pPr marL="0" indent="0" algn="r">
              <a:buNone/>
              <a:defRPr sz="1100" cap="all" spc="30" baseline="0">
                <a:solidFill>
                  <a:schemeClr val="bg1"/>
                </a:solidFill>
              </a:defRPr>
            </a:lvl1pPr>
          </a:lstStyle>
          <a:p>
            <a:pPr lvl="0"/>
            <a:fld id="{E5410E2C-EEB5-433C-A0E6-B2D2B8380643}" type="slidenum">
              <a:rPr lang="en-US" smtClean="0"/>
              <a:t>‹nr.›</a:t>
            </a:fld>
            <a:endParaRPr lang="en-US" dirty="0"/>
          </a:p>
        </p:txBody>
      </p:sp>
    </p:spTree>
    <p:extLst>
      <p:ext uri="{BB962C8B-B14F-4D97-AF65-F5344CB8AC3E}">
        <p14:creationId xmlns:p14="http://schemas.microsoft.com/office/powerpoint/2010/main" val="31587918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ekst met foto - vertica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el 1"/>
          <p:cNvSpPr>
            <a:spLocks noGrp="1"/>
          </p:cNvSpPr>
          <p:nvPr>
            <p:ph type="title"/>
          </p:nvPr>
        </p:nvSpPr>
        <p:spPr>
          <a:xfrm>
            <a:off x="4067944" y="332656"/>
            <a:ext cx="4860000" cy="1080120"/>
          </a:xfrm>
          <a:prstGeom prst="rect">
            <a:avLst/>
          </a:prstGeom>
        </p:spPr>
        <p:txBody>
          <a:bodyPr lIns="0" tIns="0" rIns="0" bIns="0"/>
          <a:lstStyle>
            <a:lvl1pPr algn="l">
              <a:lnSpc>
                <a:spcPts val="4300"/>
              </a:lnSpc>
              <a:defRPr sz="4300" b="1" i="0" cap="all" spc="30" baseline="0">
                <a:solidFill>
                  <a:schemeClr val="tx1"/>
                </a:solidFill>
              </a:defRPr>
            </a:lvl1pPr>
          </a:lstStyle>
          <a:p>
            <a:r>
              <a:rPr lang="nl-NL"/>
              <a:t>Klik om de stijl te bewerken</a:t>
            </a:r>
            <a:endParaRPr lang="nl-NL" dirty="0"/>
          </a:p>
        </p:txBody>
      </p:sp>
      <p:sp>
        <p:nvSpPr>
          <p:cNvPr id="4" name="Tijdelijke aanduiding voor tekst 3"/>
          <p:cNvSpPr>
            <a:spLocks noGrp="1"/>
          </p:cNvSpPr>
          <p:nvPr>
            <p:ph type="body" sz="quarter" idx="10"/>
          </p:nvPr>
        </p:nvSpPr>
        <p:spPr>
          <a:xfrm>
            <a:off x="4068000" y="1628800"/>
            <a:ext cx="4860000" cy="4536504"/>
          </a:xfrm>
          <a:prstGeom prst="rect">
            <a:avLst/>
          </a:prstGeom>
        </p:spPr>
        <p:txBody>
          <a:bodyPr lIns="0" tIns="0" rIns="0" bIns="0"/>
          <a:lstStyle>
            <a:lvl1pPr marL="0" indent="0">
              <a:lnSpc>
                <a:spcPct val="100000"/>
              </a:lnSpc>
              <a:spcBef>
                <a:spcPts val="0"/>
              </a:spcBef>
              <a:buNone/>
              <a:defRPr sz="2200" b="0">
                <a:solidFill>
                  <a:srgbClr val="808080"/>
                </a:solidFill>
              </a:defRPr>
            </a:lvl1pPr>
            <a:lvl2pPr>
              <a:defRPr sz="2200">
                <a:solidFill>
                  <a:srgbClr val="808080"/>
                </a:solidFill>
              </a:defRPr>
            </a:lvl2pPr>
            <a:lvl3pPr>
              <a:defRPr sz="2200">
                <a:solidFill>
                  <a:srgbClr val="808080"/>
                </a:solidFill>
              </a:defRPr>
            </a:lvl3pPr>
            <a:lvl4pPr>
              <a:defRPr sz="2200">
                <a:solidFill>
                  <a:srgbClr val="808080"/>
                </a:solidFill>
              </a:defRPr>
            </a:lvl4pPr>
            <a:lvl5pPr>
              <a:defRPr sz="2200">
                <a:solidFill>
                  <a:srgbClr val="808080"/>
                </a:solidFill>
              </a:defRPr>
            </a:lvl5pPr>
          </a:lstStyle>
          <a:p>
            <a:pPr lvl="0"/>
            <a:r>
              <a:rPr lang="nl-NL"/>
              <a:t>Klik om de modelstijlen te bewerken</a:t>
            </a:r>
          </a:p>
        </p:txBody>
      </p:sp>
      <p:sp>
        <p:nvSpPr>
          <p:cNvPr id="7" name="Tijdelijke aanduiding voor afbeelding 6"/>
          <p:cNvSpPr>
            <a:spLocks noGrp="1"/>
          </p:cNvSpPr>
          <p:nvPr>
            <p:ph type="pic" sz="quarter" idx="12"/>
          </p:nvPr>
        </p:nvSpPr>
        <p:spPr>
          <a:xfrm>
            <a:off x="1058400" y="0"/>
            <a:ext cx="2646000" cy="6858000"/>
          </a:xfrm>
          <a:prstGeom prst="rect">
            <a:avLst/>
          </a:prstGeom>
          <a:solidFill>
            <a:schemeClr val="accent6"/>
          </a:solidFill>
        </p:spPr>
        <p:txBody>
          <a:bodyPr/>
          <a:lstStyle>
            <a:lvl1pPr>
              <a:defRPr>
                <a:solidFill>
                  <a:schemeClr val="bg1"/>
                </a:solidFill>
              </a:defRPr>
            </a:lvl1pPr>
          </a:lstStyle>
          <a:p>
            <a:r>
              <a:rPr lang="nl-NL"/>
              <a:t>Klik op het pictogram als u een afbeelding wilt toevoegen</a:t>
            </a:r>
            <a:endParaRPr lang="nl-NL" dirty="0"/>
          </a:p>
        </p:txBody>
      </p:sp>
      <p:sp>
        <p:nvSpPr>
          <p:cNvPr id="6" name="Tijdelijke aanduiding voor tekst 5"/>
          <p:cNvSpPr>
            <a:spLocks noGrp="1"/>
          </p:cNvSpPr>
          <p:nvPr>
            <p:ph type="body" sz="quarter" idx="11" hasCustomPrompt="1"/>
          </p:nvPr>
        </p:nvSpPr>
        <p:spPr>
          <a:xfrm>
            <a:off x="4067944" y="6480000"/>
            <a:ext cx="3888432" cy="189360"/>
          </a:xfrm>
          <a:prstGeom prst="rect">
            <a:avLst/>
          </a:prstGeom>
        </p:spPr>
        <p:txBody>
          <a:bodyPr lIns="0" tIns="0" rIns="0" bIns="0"/>
          <a:lstStyle>
            <a:lvl1pPr marL="0" indent="0">
              <a:buNone/>
              <a:defRPr sz="1100" cap="all" spc="30" baseline="0">
                <a:solidFill>
                  <a:srgbClr val="808080"/>
                </a:solidFill>
              </a:defRPr>
            </a:lvl1pPr>
          </a:lstStyle>
          <a:p>
            <a:pPr lvl="0"/>
            <a:r>
              <a:rPr lang="nl-NL" dirty="0"/>
              <a:t>Presentatie titel | 00 januari 2012</a:t>
            </a:r>
          </a:p>
        </p:txBody>
      </p:sp>
      <p:sp>
        <p:nvSpPr>
          <p:cNvPr id="8" name="Tijdelijke aanduiding voor tekst 5"/>
          <p:cNvSpPr>
            <a:spLocks noGrp="1"/>
          </p:cNvSpPr>
          <p:nvPr>
            <p:ph type="body" sz="quarter" idx="13" hasCustomPrompt="1"/>
          </p:nvPr>
        </p:nvSpPr>
        <p:spPr>
          <a:xfrm>
            <a:off x="8100392" y="6488384"/>
            <a:ext cx="792088" cy="180976"/>
          </a:xfrm>
          <a:prstGeom prst="rect">
            <a:avLst/>
          </a:prstGeom>
        </p:spPr>
        <p:txBody>
          <a:bodyPr lIns="0" tIns="0" rIns="0" bIns="0"/>
          <a:lstStyle>
            <a:lvl1pPr marL="0" indent="0" algn="r">
              <a:buNone/>
              <a:defRPr sz="1100" cap="all" spc="30" baseline="0">
                <a:solidFill>
                  <a:schemeClr val="accent6"/>
                </a:solidFill>
              </a:defRPr>
            </a:lvl1pPr>
          </a:lstStyle>
          <a:p>
            <a:pPr lvl="0"/>
            <a:fld id="{E5410E2C-EEB5-433C-A0E6-B2D2B8380643}" type="slidenum">
              <a:rPr lang="nl-NL" smtClean="0"/>
              <a:t>‹nr.›</a:t>
            </a:fld>
            <a:endParaRPr lang="nl-NL" dirty="0"/>
          </a:p>
        </p:txBody>
      </p:sp>
    </p:spTree>
    <p:extLst>
      <p:ext uri="{BB962C8B-B14F-4D97-AF65-F5344CB8AC3E}">
        <p14:creationId xmlns:p14="http://schemas.microsoft.com/office/powerpoint/2010/main" val="25354052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Tekst met foto - vertica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el 1"/>
          <p:cNvSpPr>
            <a:spLocks noGrp="1"/>
          </p:cNvSpPr>
          <p:nvPr>
            <p:ph type="title"/>
          </p:nvPr>
        </p:nvSpPr>
        <p:spPr>
          <a:xfrm>
            <a:off x="4067944" y="332656"/>
            <a:ext cx="4860000" cy="1080120"/>
          </a:xfrm>
          <a:prstGeom prst="rect">
            <a:avLst/>
          </a:prstGeom>
        </p:spPr>
        <p:txBody>
          <a:bodyPr lIns="0" tIns="0" rIns="0" bIns="0"/>
          <a:lstStyle>
            <a:lvl1pPr algn="l">
              <a:lnSpc>
                <a:spcPts val="4300"/>
              </a:lnSpc>
              <a:defRPr sz="4300" b="1" i="0" cap="all" spc="30" baseline="0">
                <a:solidFill>
                  <a:schemeClr val="tx1"/>
                </a:solidFill>
              </a:defRPr>
            </a:lvl1pPr>
          </a:lstStyle>
          <a:p>
            <a:r>
              <a:rPr lang="nl-NL"/>
              <a:t>Klik om de stijl te bewerken</a:t>
            </a:r>
            <a:endParaRPr lang="nl-NL" dirty="0"/>
          </a:p>
        </p:txBody>
      </p:sp>
      <p:sp>
        <p:nvSpPr>
          <p:cNvPr id="4" name="Tijdelijke aanduiding voor tekst 3"/>
          <p:cNvSpPr>
            <a:spLocks noGrp="1"/>
          </p:cNvSpPr>
          <p:nvPr>
            <p:ph type="body" sz="quarter" idx="10"/>
          </p:nvPr>
        </p:nvSpPr>
        <p:spPr>
          <a:xfrm>
            <a:off x="4068000" y="1628800"/>
            <a:ext cx="4860000" cy="4536504"/>
          </a:xfrm>
          <a:prstGeom prst="rect">
            <a:avLst/>
          </a:prstGeom>
        </p:spPr>
        <p:txBody>
          <a:bodyPr lIns="0" tIns="0" rIns="0" bIns="0"/>
          <a:lstStyle>
            <a:lvl1pPr marL="0" indent="0">
              <a:lnSpc>
                <a:spcPct val="100000"/>
              </a:lnSpc>
              <a:spcBef>
                <a:spcPts val="0"/>
              </a:spcBef>
              <a:buNone/>
              <a:defRPr sz="2200" b="0">
                <a:solidFill>
                  <a:srgbClr val="808080"/>
                </a:solidFill>
              </a:defRPr>
            </a:lvl1pPr>
            <a:lvl2pPr>
              <a:defRPr sz="2200">
                <a:solidFill>
                  <a:srgbClr val="808080"/>
                </a:solidFill>
              </a:defRPr>
            </a:lvl2pPr>
            <a:lvl3pPr>
              <a:defRPr sz="2200">
                <a:solidFill>
                  <a:srgbClr val="808080"/>
                </a:solidFill>
              </a:defRPr>
            </a:lvl3pPr>
            <a:lvl4pPr>
              <a:defRPr sz="2200">
                <a:solidFill>
                  <a:srgbClr val="808080"/>
                </a:solidFill>
              </a:defRPr>
            </a:lvl4pPr>
            <a:lvl5pPr>
              <a:defRPr sz="2200">
                <a:solidFill>
                  <a:srgbClr val="808080"/>
                </a:solidFill>
              </a:defRPr>
            </a:lvl5pPr>
          </a:lstStyle>
          <a:p>
            <a:pPr lvl="0"/>
            <a:r>
              <a:rPr lang="nl-NL"/>
              <a:t>Klik om de modelstijlen te bewerken</a:t>
            </a:r>
          </a:p>
        </p:txBody>
      </p:sp>
      <p:sp>
        <p:nvSpPr>
          <p:cNvPr id="7" name="Tijdelijke aanduiding voor afbeelding 6"/>
          <p:cNvSpPr>
            <a:spLocks noGrp="1"/>
          </p:cNvSpPr>
          <p:nvPr>
            <p:ph type="pic" sz="quarter" idx="12"/>
          </p:nvPr>
        </p:nvSpPr>
        <p:spPr>
          <a:xfrm>
            <a:off x="1058400" y="0"/>
            <a:ext cx="2646000" cy="6858000"/>
          </a:xfrm>
          <a:prstGeom prst="rect">
            <a:avLst/>
          </a:prstGeom>
          <a:solidFill>
            <a:schemeClr val="accent6"/>
          </a:solidFill>
        </p:spPr>
        <p:txBody>
          <a:bodyPr/>
          <a:lstStyle>
            <a:lvl1pPr>
              <a:defRPr>
                <a:solidFill>
                  <a:schemeClr val="bg1"/>
                </a:solidFill>
              </a:defRPr>
            </a:lvl1pPr>
          </a:lstStyle>
          <a:p>
            <a:r>
              <a:rPr lang="nl-NL"/>
              <a:t>Klik op het pictogram als u een afbeelding wilt toevoegen</a:t>
            </a:r>
            <a:endParaRPr lang="nl-NL" dirty="0"/>
          </a:p>
        </p:txBody>
      </p:sp>
      <p:sp>
        <p:nvSpPr>
          <p:cNvPr id="6" name="Tijdelijke aanduiding voor tekst 5"/>
          <p:cNvSpPr>
            <a:spLocks noGrp="1"/>
          </p:cNvSpPr>
          <p:nvPr>
            <p:ph type="body" sz="quarter" idx="11" hasCustomPrompt="1"/>
          </p:nvPr>
        </p:nvSpPr>
        <p:spPr>
          <a:xfrm>
            <a:off x="4067944" y="6480000"/>
            <a:ext cx="3888432" cy="189360"/>
          </a:xfrm>
          <a:prstGeom prst="rect">
            <a:avLst/>
          </a:prstGeom>
        </p:spPr>
        <p:txBody>
          <a:bodyPr lIns="0" tIns="0" rIns="0" bIns="0"/>
          <a:lstStyle>
            <a:lvl1pPr marL="0" indent="0">
              <a:buNone/>
              <a:defRPr sz="1100" cap="all" spc="30" baseline="0">
                <a:solidFill>
                  <a:srgbClr val="808080"/>
                </a:solidFill>
              </a:defRPr>
            </a:lvl1pPr>
          </a:lstStyle>
          <a:p>
            <a:pPr lvl="0"/>
            <a:r>
              <a:rPr lang="nl-NL" dirty="0"/>
              <a:t>Presentatie titel | 00 januari 2012</a:t>
            </a:r>
          </a:p>
        </p:txBody>
      </p:sp>
      <p:sp>
        <p:nvSpPr>
          <p:cNvPr id="8" name="Tijdelijke aanduiding voor tekst 5"/>
          <p:cNvSpPr>
            <a:spLocks noGrp="1"/>
          </p:cNvSpPr>
          <p:nvPr>
            <p:ph type="body" sz="quarter" idx="13" hasCustomPrompt="1"/>
          </p:nvPr>
        </p:nvSpPr>
        <p:spPr>
          <a:xfrm>
            <a:off x="8100392" y="6488384"/>
            <a:ext cx="792088" cy="180976"/>
          </a:xfrm>
          <a:prstGeom prst="rect">
            <a:avLst/>
          </a:prstGeom>
        </p:spPr>
        <p:txBody>
          <a:bodyPr lIns="0" tIns="0" rIns="0" bIns="0"/>
          <a:lstStyle>
            <a:lvl1pPr marL="0" indent="0" algn="r">
              <a:buNone/>
              <a:defRPr sz="1100" cap="all" spc="30" baseline="0">
                <a:solidFill>
                  <a:schemeClr val="accent6"/>
                </a:solidFill>
              </a:defRPr>
            </a:lvl1pPr>
          </a:lstStyle>
          <a:p>
            <a:pPr lvl="0"/>
            <a:fld id="{E5410E2C-EEB5-433C-A0E6-B2D2B8380643}" type="slidenum">
              <a:rPr lang="nl-NL" smtClean="0"/>
              <a:t>‹nr.›</a:t>
            </a:fld>
            <a:endParaRPr lang="nl-NL" dirty="0"/>
          </a:p>
        </p:txBody>
      </p:sp>
    </p:spTree>
    <p:extLst>
      <p:ext uri="{BB962C8B-B14F-4D97-AF65-F5344CB8AC3E}">
        <p14:creationId xmlns:p14="http://schemas.microsoft.com/office/powerpoint/2010/main" val="449249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ab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el 1"/>
          <p:cNvSpPr>
            <a:spLocks noGrp="1"/>
          </p:cNvSpPr>
          <p:nvPr>
            <p:ph type="title" hasCustomPrompt="1"/>
          </p:nvPr>
        </p:nvSpPr>
        <p:spPr>
          <a:xfrm>
            <a:off x="1728000" y="620688"/>
            <a:ext cx="7200800" cy="432048"/>
          </a:xfrm>
          <a:prstGeom prst="rect">
            <a:avLst/>
          </a:prstGeom>
        </p:spPr>
        <p:txBody>
          <a:bodyPr lIns="0" tIns="0" rIns="0" bIns="0"/>
          <a:lstStyle>
            <a:lvl1pPr algn="l">
              <a:lnSpc>
                <a:spcPts val="4300"/>
              </a:lnSpc>
              <a:defRPr sz="4300" b="1" i="0" cap="all" spc="30" baseline="0">
                <a:solidFill>
                  <a:schemeClr val="bg1"/>
                </a:solidFill>
              </a:defRPr>
            </a:lvl1pPr>
          </a:lstStyle>
          <a:p>
            <a:r>
              <a:rPr lang="nl-NL" dirty="0"/>
              <a:t>tabel</a:t>
            </a:r>
          </a:p>
        </p:txBody>
      </p:sp>
      <p:sp>
        <p:nvSpPr>
          <p:cNvPr id="4" name="Tijdelijke aanduiding voor tekst 3"/>
          <p:cNvSpPr>
            <a:spLocks noGrp="1"/>
          </p:cNvSpPr>
          <p:nvPr>
            <p:ph type="body" sz="quarter" idx="10"/>
          </p:nvPr>
        </p:nvSpPr>
        <p:spPr>
          <a:xfrm>
            <a:off x="1728000" y="1332000"/>
            <a:ext cx="7200000" cy="360040"/>
          </a:xfrm>
          <a:prstGeom prst="rect">
            <a:avLst/>
          </a:prstGeom>
        </p:spPr>
        <p:txBody>
          <a:bodyPr lIns="0" tIns="0" rIns="0" bIns="0"/>
          <a:lstStyle>
            <a:lvl1pPr marL="0" indent="0">
              <a:lnSpc>
                <a:spcPts val="2300"/>
              </a:lnSpc>
              <a:spcBef>
                <a:spcPts val="0"/>
              </a:spcBef>
              <a:buNone/>
              <a:defRPr sz="2200" b="1" i="0" cap="all" spc="50" baseline="0">
                <a:solidFill>
                  <a:schemeClr val="bg1"/>
                </a:solidFill>
              </a:defRPr>
            </a:lvl1pPr>
          </a:lstStyle>
          <a:p>
            <a:pPr lvl="0"/>
            <a:r>
              <a:rPr lang="nl-NL"/>
              <a:t>Klik om de modelstijlen te bewerken</a:t>
            </a:r>
          </a:p>
        </p:txBody>
      </p:sp>
      <p:sp>
        <p:nvSpPr>
          <p:cNvPr id="6" name="Tijdelijke aanduiding voor grafiek 5"/>
          <p:cNvSpPr>
            <a:spLocks noGrp="1"/>
          </p:cNvSpPr>
          <p:nvPr>
            <p:ph type="chart" sz="quarter" idx="12"/>
          </p:nvPr>
        </p:nvSpPr>
        <p:spPr>
          <a:xfrm>
            <a:off x="1728000" y="1988840"/>
            <a:ext cx="7200000" cy="4176464"/>
          </a:xfrm>
          <a:prstGeom prst="rect">
            <a:avLst/>
          </a:prstGeom>
          <a:solidFill>
            <a:schemeClr val="bg2"/>
          </a:solidFill>
        </p:spPr>
        <p:txBody>
          <a:bodyPr/>
          <a:lstStyle>
            <a:lvl1pPr>
              <a:defRPr>
                <a:solidFill>
                  <a:schemeClr val="tx1"/>
                </a:solidFill>
              </a:defRPr>
            </a:lvl1pPr>
          </a:lstStyle>
          <a:p>
            <a:r>
              <a:rPr lang="nl-NL"/>
              <a:t>Klik op het pictogram als u een grafiek wilt toevoegen</a:t>
            </a:r>
            <a:endParaRPr lang="nl-NL" dirty="0"/>
          </a:p>
        </p:txBody>
      </p:sp>
      <p:sp>
        <p:nvSpPr>
          <p:cNvPr id="9" name="Tijdelijke aanduiding voor tekst 5"/>
          <p:cNvSpPr>
            <a:spLocks noGrp="1"/>
          </p:cNvSpPr>
          <p:nvPr>
            <p:ph type="body" sz="quarter" idx="11" hasCustomPrompt="1"/>
          </p:nvPr>
        </p:nvSpPr>
        <p:spPr>
          <a:xfrm>
            <a:off x="1692000" y="6480000"/>
            <a:ext cx="6264376" cy="189360"/>
          </a:xfrm>
          <a:prstGeom prst="rect">
            <a:avLst/>
          </a:prstGeom>
        </p:spPr>
        <p:txBody>
          <a:bodyPr lIns="0" tIns="0" rIns="0" bIns="0"/>
          <a:lstStyle>
            <a:lvl1pPr marL="0" indent="0">
              <a:buNone/>
              <a:defRPr sz="1100" cap="all" spc="30" baseline="0">
                <a:solidFill>
                  <a:schemeClr val="bg1"/>
                </a:solidFill>
              </a:defRPr>
            </a:lvl1pPr>
          </a:lstStyle>
          <a:p>
            <a:pPr lvl="0"/>
            <a:r>
              <a:rPr lang="nl-NL" dirty="0"/>
              <a:t>Presentatie titel | 00 januari 2012</a:t>
            </a:r>
          </a:p>
        </p:txBody>
      </p:sp>
      <p:sp>
        <p:nvSpPr>
          <p:cNvPr id="10" name="Tijdelijke aanduiding voor tekst 5"/>
          <p:cNvSpPr>
            <a:spLocks noGrp="1"/>
          </p:cNvSpPr>
          <p:nvPr>
            <p:ph type="body" sz="quarter" idx="13" hasCustomPrompt="1"/>
          </p:nvPr>
        </p:nvSpPr>
        <p:spPr>
          <a:xfrm>
            <a:off x="8100392" y="6488384"/>
            <a:ext cx="792088" cy="180976"/>
          </a:xfrm>
          <a:prstGeom prst="rect">
            <a:avLst/>
          </a:prstGeom>
        </p:spPr>
        <p:txBody>
          <a:bodyPr lIns="0" tIns="0" rIns="0" bIns="0"/>
          <a:lstStyle>
            <a:lvl1pPr marL="0" indent="0" algn="r">
              <a:buNone/>
              <a:defRPr sz="1100" cap="all" spc="30" baseline="0">
                <a:solidFill>
                  <a:schemeClr val="bg1"/>
                </a:solidFill>
              </a:defRPr>
            </a:lvl1pPr>
          </a:lstStyle>
          <a:p>
            <a:pPr lvl="0"/>
            <a:fld id="{E5410E2C-EEB5-433C-A0E6-B2D2B8380643}" type="slidenum">
              <a:rPr lang="nl-NL" smtClean="0"/>
              <a:t>‹nr.›</a:t>
            </a:fld>
            <a:endParaRPr lang="nl-NL" dirty="0"/>
          </a:p>
        </p:txBody>
      </p:sp>
    </p:spTree>
    <p:extLst>
      <p:ext uri="{BB962C8B-B14F-4D97-AF65-F5344CB8AC3E}">
        <p14:creationId xmlns:p14="http://schemas.microsoft.com/office/powerpoint/2010/main" val="15502907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501" y="609000"/>
            <a:ext cx="7773000" cy="1143000"/>
          </a:xfrm>
          <a:prstGeom prst="rect">
            <a:avLst/>
          </a:prstGeom>
        </p:spPr>
        <p:txBody>
          <a:bodyPr lIns="86393" tIns="43196" rIns="86393" bIns="43196"/>
          <a:lstStyle/>
          <a:p>
            <a:r>
              <a:rPr lang="en-US"/>
              <a:t>Click to edit Master title style</a:t>
            </a:r>
            <a:endParaRPr lang="nl-NL"/>
          </a:p>
        </p:txBody>
      </p:sp>
      <p:sp>
        <p:nvSpPr>
          <p:cNvPr id="3" name="Content Placeholder 2"/>
          <p:cNvSpPr>
            <a:spLocks noGrp="1"/>
          </p:cNvSpPr>
          <p:nvPr>
            <p:ph idx="1"/>
          </p:nvPr>
        </p:nvSpPr>
        <p:spPr>
          <a:xfrm>
            <a:off x="685501" y="1981500"/>
            <a:ext cx="7773000" cy="4114500"/>
          </a:xfrm>
          <a:prstGeom prst="rect">
            <a:avLst/>
          </a:prstGeom>
        </p:spPr>
        <p:txBody>
          <a:bodyPr lIns="86393" tIns="43196" rIns="86393" bIns="43196"/>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Rectangle 4"/>
          <p:cNvSpPr>
            <a:spLocks noGrp="1" noChangeArrowheads="1"/>
          </p:cNvSpPr>
          <p:nvPr>
            <p:ph type="dt" sz="half" idx="10"/>
          </p:nvPr>
        </p:nvSpPr>
        <p:spPr>
          <a:xfrm>
            <a:off x="685501" y="6249000"/>
            <a:ext cx="1905000" cy="456000"/>
          </a:xfrm>
          <a:prstGeom prst="rect">
            <a:avLst/>
          </a:prstGeom>
          <a:ln/>
        </p:spPr>
        <p:txBody>
          <a:bodyPr lIns="86393" tIns="43196" rIns="86393" bIns="43196"/>
          <a:lstStyle>
            <a:lvl1pPr>
              <a:defRPr/>
            </a:lvl1pPr>
          </a:lstStyle>
          <a:p>
            <a:pPr>
              <a:defRPr/>
            </a:pPr>
            <a:endParaRPr lang="nl-NL"/>
          </a:p>
        </p:txBody>
      </p:sp>
      <p:sp>
        <p:nvSpPr>
          <p:cNvPr id="5" name="Rectangle 5"/>
          <p:cNvSpPr>
            <a:spLocks noGrp="1" noChangeArrowheads="1"/>
          </p:cNvSpPr>
          <p:nvPr>
            <p:ph type="ftr" sz="quarter" idx="11"/>
          </p:nvPr>
        </p:nvSpPr>
        <p:spPr>
          <a:xfrm>
            <a:off x="3124501" y="6249000"/>
            <a:ext cx="2895000" cy="456000"/>
          </a:xfrm>
          <a:prstGeom prst="rect">
            <a:avLst/>
          </a:prstGeom>
          <a:ln/>
        </p:spPr>
        <p:txBody>
          <a:bodyPr lIns="86393" tIns="43196" rIns="86393" bIns="43196"/>
          <a:lstStyle>
            <a:lvl1pPr>
              <a:defRPr/>
            </a:lvl1pPr>
          </a:lstStyle>
          <a:p>
            <a:pPr>
              <a:defRPr/>
            </a:pPr>
            <a:endParaRPr lang="nl-NL"/>
          </a:p>
        </p:txBody>
      </p:sp>
      <p:sp>
        <p:nvSpPr>
          <p:cNvPr id="6" name="Rectangle 6"/>
          <p:cNvSpPr>
            <a:spLocks noGrp="1" noChangeArrowheads="1"/>
          </p:cNvSpPr>
          <p:nvPr>
            <p:ph type="sldNum" sz="quarter" idx="12"/>
          </p:nvPr>
        </p:nvSpPr>
        <p:spPr>
          <a:xfrm>
            <a:off x="6553501" y="6249000"/>
            <a:ext cx="1905000" cy="456000"/>
          </a:xfrm>
          <a:prstGeom prst="rect">
            <a:avLst/>
          </a:prstGeom>
          <a:ln/>
        </p:spPr>
        <p:txBody>
          <a:bodyPr lIns="86393" tIns="43196" rIns="86393" bIns="43196"/>
          <a:lstStyle>
            <a:lvl1pPr>
              <a:defRPr/>
            </a:lvl1pPr>
          </a:lstStyle>
          <a:p>
            <a:pPr>
              <a:defRPr/>
            </a:pPr>
            <a:fld id="{953EA225-C39D-4B7B-A992-2C687B8607FC}" type="slidenum">
              <a:rPr lang="en-GB"/>
              <a:pPr>
                <a:defRPr/>
              </a:pPr>
              <a:t>‹nr.›</a:t>
            </a:fld>
            <a:endParaRPr lang="en-GB"/>
          </a:p>
        </p:txBody>
      </p:sp>
    </p:spTree>
    <p:extLst>
      <p:ext uri="{BB962C8B-B14F-4D97-AF65-F5344CB8AC3E}">
        <p14:creationId xmlns:p14="http://schemas.microsoft.com/office/powerpoint/2010/main" val="22719254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76BA96-597D-4774-9F26-93678B8A43DE}"/>
              </a:ext>
            </a:extLst>
          </p:cNvPr>
          <p:cNvSpPr>
            <a:spLocks noGrp="1"/>
          </p:cNvSpPr>
          <p:nvPr>
            <p:ph type="title"/>
          </p:nvPr>
        </p:nvSpPr>
        <p:spPr>
          <a:xfrm>
            <a:off x="623888" y="1709739"/>
            <a:ext cx="7886700" cy="2852737"/>
          </a:xfrm>
        </p:spPr>
        <p:txBody>
          <a:bodyPr anchor="b"/>
          <a:lstStyle>
            <a:lvl1pPr>
              <a:defRPr sz="4500"/>
            </a:lvl1pPr>
          </a:lstStyle>
          <a:p>
            <a:r>
              <a:rPr lang="nl-NL"/>
              <a:t>Klik om stijl te bewerken</a:t>
            </a:r>
          </a:p>
        </p:txBody>
      </p:sp>
      <p:sp>
        <p:nvSpPr>
          <p:cNvPr id="3" name="Tijdelijke aanduiding voor tekst 2">
            <a:extLst>
              <a:ext uri="{FF2B5EF4-FFF2-40B4-BE49-F238E27FC236}">
                <a16:creationId xmlns:a16="http://schemas.microsoft.com/office/drawing/2014/main" id="{0BD5C298-95FC-4AA0-BC1D-FA57BEAA3152}"/>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nl-NL"/>
              <a:t>Tekststijl van het model bewerken</a:t>
            </a:r>
          </a:p>
        </p:txBody>
      </p:sp>
      <p:sp>
        <p:nvSpPr>
          <p:cNvPr id="4" name="Tijdelijke aanduiding voor datum 3">
            <a:extLst>
              <a:ext uri="{FF2B5EF4-FFF2-40B4-BE49-F238E27FC236}">
                <a16:creationId xmlns:a16="http://schemas.microsoft.com/office/drawing/2014/main" id="{CDE6EB4E-1077-4DFF-A91D-A273FA416F35}"/>
              </a:ext>
            </a:extLst>
          </p:cNvPr>
          <p:cNvSpPr>
            <a:spLocks noGrp="1"/>
          </p:cNvSpPr>
          <p:nvPr>
            <p:ph type="dt" sz="half" idx="10"/>
          </p:nvPr>
        </p:nvSpPr>
        <p:spPr/>
        <p:txBody>
          <a:bodyPr/>
          <a:lstStyle/>
          <a:p>
            <a:endParaRPr lang="nl-NL"/>
          </a:p>
        </p:txBody>
      </p:sp>
      <p:sp>
        <p:nvSpPr>
          <p:cNvPr id="5" name="Tijdelijke aanduiding voor voettekst 4">
            <a:extLst>
              <a:ext uri="{FF2B5EF4-FFF2-40B4-BE49-F238E27FC236}">
                <a16:creationId xmlns:a16="http://schemas.microsoft.com/office/drawing/2014/main" id="{F9330876-C148-41D0-AA7C-F4C5123C5821}"/>
              </a:ext>
            </a:extLst>
          </p:cNvPr>
          <p:cNvSpPr>
            <a:spLocks noGrp="1"/>
          </p:cNvSpPr>
          <p:nvPr>
            <p:ph type="ftr" sz="quarter" idx="11"/>
          </p:nvPr>
        </p:nvSpPr>
        <p:spPr/>
        <p:txBody>
          <a:bodyPr/>
          <a:lstStyle/>
          <a:p>
            <a:endParaRPr lang="nl-NL" altLang="nl-NL" dirty="0"/>
          </a:p>
        </p:txBody>
      </p:sp>
      <p:sp>
        <p:nvSpPr>
          <p:cNvPr id="6" name="Tijdelijke aanduiding voor dianummer 5">
            <a:extLst>
              <a:ext uri="{FF2B5EF4-FFF2-40B4-BE49-F238E27FC236}">
                <a16:creationId xmlns:a16="http://schemas.microsoft.com/office/drawing/2014/main" id="{4DF6B725-325D-46BA-872B-CF760E2D6444}"/>
              </a:ext>
            </a:extLst>
          </p:cNvPr>
          <p:cNvSpPr>
            <a:spLocks noGrp="1"/>
          </p:cNvSpPr>
          <p:nvPr>
            <p:ph type="sldNum" sz="quarter" idx="12"/>
          </p:nvPr>
        </p:nvSpPr>
        <p:spPr/>
        <p:txBody>
          <a:bodyPr/>
          <a:lstStyle/>
          <a:p>
            <a:fld id="{C7DBC757-E605-4D06-830D-95D112843024}" type="slidenum">
              <a:rPr lang="en-US" altLang="nl-NL" smtClean="0"/>
              <a:pPr/>
              <a:t>‹nr.›</a:t>
            </a:fld>
            <a:endParaRPr lang="en-US" altLang="nl-NL" dirty="0"/>
          </a:p>
        </p:txBody>
      </p:sp>
    </p:spTree>
    <p:extLst>
      <p:ext uri="{BB962C8B-B14F-4D97-AF65-F5344CB8AC3E}">
        <p14:creationId xmlns:p14="http://schemas.microsoft.com/office/powerpoint/2010/main" val="9753975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Dia met titel - Wi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1691680" y="576008"/>
            <a:ext cx="7200000" cy="548736"/>
          </a:xfrm>
          <a:prstGeom prst="rect">
            <a:avLst/>
          </a:prstGeom>
        </p:spPr>
        <p:txBody>
          <a:bodyPr lIns="0" tIns="0" rIns="0" bIns="0"/>
          <a:lstStyle>
            <a:lvl1pPr algn="l">
              <a:lnSpc>
                <a:spcPts val="4300"/>
              </a:lnSpc>
              <a:defRPr sz="4300" b="1" i="0" cap="all" spc="30" baseline="0">
                <a:solidFill>
                  <a:schemeClr val="tx1"/>
                </a:solidFill>
              </a:defRPr>
            </a:lvl1pPr>
          </a:lstStyle>
          <a:p>
            <a:r>
              <a:rPr lang="en-US"/>
              <a:t>Click to edit Master title style</a:t>
            </a:r>
            <a:endParaRPr lang="en-US" dirty="0"/>
          </a:p>
        </p:txBody>
      </p:sp>
      <p:sp>
        <p:nvSpPr>
          <p:cNvPr id="4" name="Tijdelijke aanduiding voor tekst 3"/>
          <p:cNvSpPr>
            <a:spLocks noGrp="1"/>
          </p:cNvSpPr>
          <p:nvPr>
            <p:ph type="body" sz="quarter" idx="10"/>
          </p:nvPr>
        </p:nvSpPr>
        <p:spPr>
          <a:xfrm>
            <a:off x="1691680" y="1692000"/>
            <a:ext cx="7200925" cy="4680000"/>
          </a:xfrm>
          <a:prstGeom prst="rect">
            <a:avLst/>
          </a:prstGeom>
        </p:spPr>
        <p:txBody>
          <a:bodyPr lIns="0" tIns="0" rIns="0" bIns="0"/>
          <a:lstStyle>
            <a:lvl1pPr marL="0" indent="0">
              <a:lnSpc>
                <a:spcPct val="100000"/>
              </a:lnSpc>
              <a:spcBef>
                <a:spcPts val="0"/>
              </a:spcBef>
              <a:buNone/>
              <a:defRPr sz="2200" b="0">
                <a:solidFill>
                  <a:srgbClr val="808080"/>
                </a:solidFill>
              </a:defRPr>
            </a:lvl1pPr>
            <a:lvl2pPr>
              <a:defRPr sz="2200">
                <a:solidFill>
                  <a:srgbClr val="808080"/>
                </a:solidFill>
              </a:defRPr>
            </a:lvl2pPr>
            <a:lvl3pPr>
              <a:defRPr sz="2200">
                <a:solidFill>
                  <a:srgbClr val="808080"/>
                </a:solidFill>
              </a:defRPr>
            </a:lvl3pPr>
            <a:lvl4pPr>
              <a:defRPr sz="2200">
                <a:solidFill>
                  <a:srgbClr val="808080"/>
                </a:solidFill>
              </a:defRPr>
            </a:lvl4pPr>
            <a:lvl5pPr>
              <a:defRPr sz="2200">
                <a:solidFill>
                  <a:srgbClr val="808080"/>
                </a:solidFill>
              </a:defRPr>
            </a:lvl5pPr>
          </a:lstStyle>
          <a:p>
            <a:pPr lvl="0"/>
            <a:r>
              <a:rPr lang="en-US"/>
              <a:t>Click to edit Master text styles</a:t>
            </a:r>
          </a:p>
        </p:txBody>
      </p:sp>
      <p:sp>
        <p:nvSpPr>
          <p:cNvPr id="5" name="Tijdelijke aanduiding voor tekst 5"/>
          <p:cNvSpPr>
            <a:spLocks noGrp="1"/>
          </p:cNvSpPr>
          <p:nvPr>
            <p:ph type="body" sz="quarter" idx="11" hasCustomPrompt="1"/>
          </p:nvPr>
        </p:nvSpPr>
        <p:spPr>
          <a:xfrm>
            <a:off x="1692000" y="6480000"/>
            <a:ext cx="6264376" cy="189360"/>
          </a:xfrm>
          <a:prstGeom prst="rect">
            <a:avLst/>
          </a:prstGeom>
        </p:spPr>
        <p:txBody>
          <a:bodyPr lIns="0" tIns="0" rIns="0" bIns="0"/>
          <a:lstStyle>
            <a:lvl1pPr marL="0" indent="0">
              <a:buNone/>
              <a:defRPr sz="1100" cap="all" spc="30" baseline="0">
                <a:solidFill>
                  <a:srgbClr val="808080"/>
                </a:solidFill>
              </a:defRPr>
            </a:lvl1pPr>
          </a:lstStyle>
          <a:p>
            <a:pPr lvl="0"/>
            <a:r>
              <a:rPr lang="en-US"/>
              <a:t>Presentatie titel | 00 januari 2012</a:t>
            </a:r>
            <a:endParaRPr lang="en-US" dirty="0"/>
          </a:p>
        </p:txBody>
      </p:sp>
      <p:sp>
        <p:nvSpPr>
          <p:cNvPr id="7" name="Tijdelijke aanduiding voor tekst 5"/>
          <p:cNvSpPr>
            <a:spLocks noGrp="1"/>
          </p:cNvSpPr>
          <p:nvPr>
            <p:ph type="body" sz="quarter" idx="12" hasCustomPrompt="1"/>
          </p:nvPr>
        </p:nvSpPr>
        <p:spPr>
          <a:xfrm>
            <a:off x="8100392" y="6488384"/>
            <a:ext cx="792088" cy="180976"/>
          </a:xfrm>
          <a:prstGeom prst="rect">
            <a:avLst/>
          </a:prstGeom>
        </p:spPr>
        <p:txBody>
          <a:bodyPr lIns="0" tIns="0" rIns="0" bIns="0"/>
          <a:lstStyle>
            <a:lvl1pPr marL="0" indent="0" algn="r">
              <a:buNone/>
              <a:defRPr sz="1100" cap="all" spc="30" baseline="0">
                <a:solidFill>
                  <a:srgbClr val="808080"/>
                </a:solidFill>
              </a:defRPr>
            </a:lvl1pPr>
          </a:lstStyle>
          <a:p>
            <a:pPr lvl="0"/>
            <a:fld id="{E5410E2C-EEB5-433C-A0E6-B2D2B8380643}" type="slidenum">
              <a:rPr lang="en-US" smtClean="0"/>
              <a:t>‹#›</a:t>
            </a:fld>
            <a:endParaRPr lang="en-US" dirty="0"/>
          </a:p>
        </p:txBody>
      </p:sp>
    </p:spTree>
    <p:extLst>
      <p:ext uri="{BB962C8B-B14F-4D97-AF65-F5344CB8AC3E}">
        <p14:creationId xmlns:p14="http://schemas.microsoft.com/office/powerpoint/2010/main" val="3224552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C0DDC7-96C5-47DA-8E09-0F76EA4831FC}"/>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68363D83-42AC-4D72-A3F9-F12C14508ED4}"/>
              </a:ext>
            </a:extLst>
          </p:cNvPr>
          <p:cNvSpPr>
            <a:spLocks noGrp="1"/>
          </p:cNvSpPr>
          <p:nvPr>
            <p:ph sz="half" idx="1"/>
          </p:nvPr>
        </p:nvSpPr>
        <p:spPr>
          <a:xfrm>
            <a:off x="628650" y="1825625"/>
            <a:ext cx="38862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74D12F3B-7FD2-4856-B4E6-22DC0F5DD9BE}"/>
              </a:ext>
            </a:extLst>
          </p:cNvPr>
          <p:cNvSpPr>
            <a:spLocks noGrp="1"/>
          </p:cNvSpPr>
          <p:nvPr>
            <p:ph sz="half" idx="2"/>
          </p:nvPr>
        </p:nvSpPr>
        <p:spPr>
          <a:xfrm>
            <a:off x="4629150" y="1825625"/>
            <a:ext cx="38862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BF825694-24C1-471C-9BC0-89A1A6C32E53}"/>
              </a:ext>
            </a:extLst>
          </p:cNvPr>
          <p:cNvSpPr>
            <a:spLocks noGrp="1"/>
          </p:cNvSpPr>
          <p:nvPr>
            <p:ph type="dt" sz="half" idx="10"/>
          </p:nvPr>
        </p:nvSpPr>
        <p:spPr/>
        <p:txBody>
          <a:bodyPr/>
          <a:lstStyle/>
          <a:p>
            <a:endParaRPr lang="nl-NL"/>
          </a:p>
        </p:txBody>
      </p:sp>
      <p:sp>
        <p:nvSpPr>
          <p:cNvPr id="6" name="Tijdelijke aanduiding voor voettekst 5">
            <a:extLst>
              <a:ext uri="{FF2B5EF4-FFF2-40B4-BE49-F238E27FC236}">
                <a16:creationId xmlns:a16="http://schemas.microsoft.com/office/drawing/2014/main" id="{EFDBDB5B-8247-4833-A29A-CC3CA912D5A5}"/>
              </a:ext>
            </a:extLst>
          </p:cNvPr>
          <p:cNvSpPr>
            <a:spLocks noGrp="1"/>
          </p:cNvSpPr>
          <p:nvPr>
            <p:ph type="ftr" sz="quarter" idx="11"/>
          </p:nvPr>
        </p:nvSpPr>
        <p:spPr/>
        <p:txBody>
          <a:bodyPr/>
          <a:lstStyle/>
          <a:p>
            <a:endParaRPr lang="nl-NL" altLang="nl-NL" dirty="0"/>
          </a:p>
        </p:txBody>
      </p:sp>
      <p:sp>
        <p:nvSpPr>
          <p:cNvPr id="7" name="Tijdelijke aanduiding voor dianummer 6">
            <a:extLst>
              <a:ext uri="{FF2B5EF4-FFF2-40B4-BE49-F238E27FC236}">
                <a16:creationId xmlns:a16="http://schemas.microsoft.com/office/drawing/2014/main" id="{920919DF-0642-41AF-87AE-FB9D0D3BBD47}"/>
              </a:ext>
            </a:extLst>
          </p:cNvPr>
          <p:cNvSpPr>
            <a:spLocks noGrp="1"/>
          </p:cNvSpPr>
          <p:nvPr>
            <p:ph type="sldNum" sz="quarter" idx="12"/>
          </p:nvPr>
        </p:nvSpPr>
        <p:spPr/>
        <p:txBody>
          <a:bodyPr/>
          <a:lstStyle/>
          <a:p>
            <a:fld id="{C7DBC757-E605-4D06-830D-95D112843024}" type="slidenum">
              <a:rPr lang="en-US" altLang="nl-NL" smtClean="0"/>
              <a:pPr/>
              <a:t>‹nr.›</a:t>
            </a:fld>
            <a:endParaRPr lang="en-US" altLang="nl-NL" dirty="0"/>
          </a:p>
        </p:txBody>
      </p:sp>
    </p:spTree>
    <p:extLst>
      <p:ext uri="{BB962C8B-B14F-4D97-AF65-F5344CB8AC3E}">
        <p14:creationId xmlns:p14="http://schemas.microsoft.com/office/powerpoint/2010/main" val="3481507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9BD7C8-FA97-4199-8B47-EB97B7373E5E}"/>
              </a:ext>
            </a:extLst>
          </p:cNvPr>
          <p:cNvSpPr>
            <a:spLocks noGrp="1"/>
          </p:cNvSpPr>
          <p:nvPr>
            <p:ph type="title"/>
          </p:nvPr>
        </p:nvSpPr>
        <p:spPr>
          <a:xfrm>
            <a:off x="629841" y="365126"/>
            <a:ext cx="78867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BD59676F-C72C-4E3F-9F2A-DDAE2E2240B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Tekststijl van het model bewerken</a:t>
            </a:r>
          </a:p>
        </p:txBody>
      </p:sp>
      <p:sp>
        <p:nvSpPr>
          <p:cNvPr id="4" name="Tijdelijke aanduiding voor inhoud 3">
            <a:extLst>
              <a:ext uri="{FF2B5EF4-FFF2-40B4-BE49-F238E27FC236}">
                <a16:creationId xmlns:a16="http://schemas.microsoft.com/office/drawing/2014/main" id="{E0602A75-24A4-4321-84C8-0F01F314E146}"/>
              </a:ext>
            </a:extLst>
          </p:cNvPr>
          <p:cNvSpPr>
            <a:spLocks noGrp="1"/>
          </p:cNvSpPr>
          <p:nvPr>
            <p:ph sz="half" idx="2"/>
          </p:nvPr>
        </p:nvSpPr>
        <p:spPr>
          <a:xfrm>
            <a:off x="629842" y="2505075"/>
            <a:ext cx="3868340"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6C246551-A029-4AA6-9B17-5DE8E43F3B6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Tekststijl van het model bewerken</a:t>
            </a:r>
          </a:p>
        </p:txBody>
      </p:sp>
      <p:sp>
        <p:nvSpPr>
          <p:cNvPr id="6" name="Tijdelijke aanduiding voor inhoud 5">
            <a:extLst>
              <a:ext uri="{FF2B5EF4-FFF2-40B4-BE49-F238E27FC236}">
                <a16:creationId xmlns:a16="http://schemas.microsoft.com/office/drawing/2014/main" id="{8958C23F-8C70-467A-ACED-8497FE8995A5}"/>
              </a:ext>
            </a:extLst>
          </p:cNvPr>
          <p:cNvSpPr>
            <a:spLocks noGrp="1"/>
          </p:cNvSpPr>
          <p:nvPr>
            <p:ph sz="quarter" idx="4"/>
          </p:nvPr>
        </p:nvSpPr>
        <p:spPr>
          <a:xfrm>
            <a:off x="4629150" y="2505075"/>
            <a:ext cx="3887391"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6475F5E0-8314-4983-ADCE-991395C1EDB0}"/>
              </a:ext>
            </a:extLst>
          </p:cNvPr>
          <p:cNvSpPr>
            <a:spLocks noGrp="1"/>
          </p:cNvSpPr>
          <p:nvPr>
            <p:ph type="dt" sz="half" idx="10"/>
          </p:nvPr>
        </p:nvSpPr>
        <p:spPr/>
        <p:txBody>
          <a:bodyPr/>
          <a:lstStyle/>
          <a:p>
            <a:endParaRPr lang="en-US" altLang="nl-NL"/>
          </a:p>
        </p:txBody>
      </p:sp>
      <p:sp>
        <p:nvSpPr>
          <p:cNvPr id="8" name="Tijdelijke aanduiding voor voettekst 7">
            <a:extLst>
              <a:ext uri="{FF2B5EF4-FFF2-40B4-BE49-F238E27FC236}">
                <a16:creationId xmlns:a16="http://schemas.microsoft.com/office/drawing/2014/main" id="{0AD90DF9-61C0-40D6-898C-B07BF58671F8}"/>
              </a:ext>
            </a:extLst>
          </p:cNvPr>
          <p:cNvSpPr>
            <a:spLocks noGrp="1"/>
          </p:cNvSpPr>
          <p:nvPr>
            <p:ph type="ftr" sz="quarter" idx="11"/>
          </p:nvPr>
        </p:nvSpPr>
        <p:spPr/>
        <p:txBody>
          <a:bodyPr/>
          <a:lstStyle/>
          <a:p>
            <a:endParaRPr lang="nl-NL" altLang="nl-NL" dirty="0"/>
          </a:p>
        </p:txBody>
      </p:sp>
      <p:sp>
        <p:nvSpPr>
          <p:cNvPr id="9" name="Tijdelijke aanduiding voor dianummer 8">
            <a:extLst>
              <a:ext uri="{FF2B5EF4-FFF2-40B4-BE49-F238E27FC236}">
                <a16:creationId xmlns:a16="http://schemas.microsoft.com/office/drawing/2014/main" id="{FFE91DAE-0FBC-4BEA-B45A-89BD2AFCEB5F}"/>
              </a:ext>
            </a:extLst>
          </p:cNvPr>
          <p:cNvSpPr>
            <a:spLocks noGrp="1"/>
          </p:cNvSpPr>
          <p:nvPr>
            <p:ph type="sldNum" sz="quarter" idx="12"/>
          </p:nvPr>
        </p:nvSpPr>
        <p:spPr/>
        <p:txBody>
          <a:bodyPr/>
          <a:lstStyle/>
          <a:p>
            <a:fld id="{E3892665-C692-4164-BBEE-AAB643EE5D9B}" type="slidenum">
              <a:rPr lang="en-US" altLang="nl-NL" smtClean="0"/>
              <a:pPr/>
              <a:t>‹nr.›</a:t>
            </a:fld>
            <a:endParaRPr lang="en-US" altLang="nl-NL"/>
          </a:p>
        </p:txBody>
      </p:sp>
    </p:spTree>
    <p:extLst>
      <p:ext uri="{BB962C8B-B14F-4D97-AF65-F5344CB8AC3E}">
        <p14:creationId xmlns:p14="http://schemas.microsoft.com/office/powerpoint/2010/main" val="2840789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4FC5B6-E9D3-434F-9ABC-6EA79EA7EF1E}"/>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8353A707-A7DB-4FF3-A392-E29BEF5D7B16}"/>
              </a:ext>
            </a:extLst>
          </p:cNvPr>
          <p:cNvSpPr>
            <a:spLocks noGrp="1"/>
          </p:cNvSpPr>
          <p:nvPr>
            <p:ph type="dt" sz="half" idx="10"/>
          </p:nvPr>
        </p:nvSpPr>
        <p:spPr/>
        <p:txBody>
          <a:bodyPr/>
          <a:lstStyle/>
          <a:p>
            <a:endParaRPr lang="en-US" altLang="nl-NL"/>
          </a:p>
        </p:txBody>
      </p:sp>
      <p:sp>
        <p:nvSpPr>
          <p:cNvPr id="4" name="Tijdelijke aanduiding voor voettekst 3">
            <a:extLst>
              <a:ext uri="{FF2B5EF4-FFF2-40B4-BE49-F238E27FC236}">
                <a16:creationId xmlns:a16="http://schemas.microsoft.com/office/drawing/2014/main" id="{33BF8AE8-03D1-4EDE-8007-E6ADAD3E7FA5}"/>
              </a:ext>
            </a:extLst>
          </p:cNvPr>
          <p:cNvSpPr>
            <a:spLocks noGrp="1"/>
          </p:cNvSpPr>
          <p:nvPr>
            <p:ph type="ftr" sz="quarter" idx="11"/>
          </p:nvPr>
        </p:nvSpPr>
        <p:spPr/>
        <p:txBody>
          <a:bodyPr/>
          <a:lstStyle/>
          <a:p>
            <a:endParaRPr lang="nl-NL" altLang="nl-NL" dirty="0"/>
          </a:p>
        </p:txBody>
      </p:sp>
      <p:sp>
        <p:nvSpPr>
          <p:cNvPr id="5" name="Tijdelijke aanduiding voor dianummer 4">
            <a:extLst>
              <a:ext uri="{FF2B5EF4-FFF2-40B4-BE49-F238E27FC236}">
                <a16:creationId xmlns:a16="http://schemas.microsoft.com/office/drawing/2014/main" id="{7C2B442E-D6C3-49FA-8F5B-45975DB3E4D7}"/>
              </a:ext>
            </a:extLst>
          </p:cNvPr>
          <p:cNvSpPr>
            <a:spLocks noGrp="1"/>
          </p:cNvSpPr>
          <p:nvPr>
            <p:ph type="sldNum" sz="quarter" idx="12"/>
          </p:nvPr>
        </p:nvSpPr>
        <p:spPr/>
        <p:txBody>
          <a:bodyPr/>
          <a:lstStyle/>
          <a:p>
            <a:fld id="{885504F9-907B-4679-8D80-43776B355BEE}" type="slidenum">
              <a:rPr lang="en-US" altLang="nl-NL" smtClean="0"/>
              <a:pPr/>
              <a:t>‹nr.›</a:t>
            </a:fld>
            <a:endParaRPr lang="en-US" altLang="nl-NL"/>
          </a:p>
        </p:txBody>
      </p:sp>
    </p:spTree>
    <p:extLst>
      <p:ext uri="{BB962C8B-B14F-4D97-AF65-F5344CB8AC3E}">
        <p14:creationId xmlns:p14="http://schemas.microsoft.com/office/powerpoint/2010/main" val="139824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AE819A30-07C2-4A56-8990-AC31CF6CE0BA}"/>
              </a:ext>
            </a:extLst>
          </p:cNvPr>
          <p:cNvSpPr>
            <a:spLocks noGrp="1"/>
          </p:cNvSpPr>
          <p:nvPr>
            <p:ph type="dt" sz="half" idx="10"/>
          </p:nvPr>
        </p:nvSpPr>
        <p:spPr/>
        <p:txBody>
          <a:bodyPr/>
          <a:lstStyle/>
          <a:p>
            <a:endParaRPr lang="en-US" altLang="nl-NL"/>
          </a:p>
        </p:txBody>
      </p:sp>
      <p:sp>
        <p:nvSpPr>
          <p:cNvPr id="3" name="Tijdelijke aanduiding voor voettekst 2">
            <a:extLst>
              <a:ext uri="{FF2B5EF4-FFF2-40B4-BE49-F238E27FC236}">
                <a16:creationId xmlns:a16="http://schemas.microsoft.com/office/drawing/2014/main" id="{E2E96A8E-0267-437B-B68C-BCE7A3F24472}"/>
              </a:ext>
            </a:extLst>
          </p:cNvPr>
          <p:cNvSpPr>
            <a:spLocks noGrp="1"/>
          </p:cNvSpPr>
          <p:nvPr>
            <p:ph type="ftr" sz="quarter" idx="11"/>
          </p:nvPr>
        </p:nvSpPr>
        <p:spPr/>
        <p:txBody>
          <a:bodyPr/>
          <a:lstStyle/>
          <a:p>
            <a:endParaRPr lang="nl-NL" altLang="nl-NL" dirty="0"/>
          </a:p>
        </p:txBody>
      </p:sp>
      <p:sp>
        <p:nvSpPr>
          <p:cNvPr id="4" name="Tijdelijke aanduiding voor dianummer 3">
            <a:extLst>
              <a:ext uri="{FF2B5EF4-FFF2-40B4-BE49-F238E27FC236}">
                <a16:creationId xmlns:a16="http://schemas.microsoft.com/office/drawing/2014/main" id="{028E9076-41EE-4FD0-84B4-3CFC9BC9C5CB}"/>
              </a:ext>
            </a:extLst>
          </p:cNvPr>
          <p:cNvSpPr>
            <a:spLocks noGrp="1"/>
          </p:cNvSpPr>
          <p:nvPr>
            <p:ph type="sldNum" sz="quarter" idx="12"/>
          </p:nvPr>
        </p:nvSpPr>
        <p:spPr/>
        <p:txBody>
          <a:bodyPr/>
          <a:lstStyle/>
          <a:p>
            <a:fld id="{9D0A5933-675A-4B77-928D-67787E78D997}" type="slidenum">
              <a:rPr lang="en-US" altLang="nl-NL" smtClean="0"/>
              <a:pPr/>
              <a:t>‹nr.›</a:t>
            </a:fld>
            <a:endParaRPr lang="en-US" altLang="nl-NL"/>
          </a:p>
        </p:txBody>
      </p:sp>
    </p:spTree>
    <p:extLst>
      <p:ext uri="{BB962C8B-B14F-4D97-AF65-F5344CB8AC3E}">
        <p14:creationId xmlns:p14="http://schemas.microsoft.com/office/powerpoint/2010/main" val="3217015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1A4284-1836-4F4E-9861-DE9A915C4C9A}"/>
              </a:ext>
            </a:extLst>
          </p:cNvPr>
          <p:cNvSpPr>
            <a:spLocks noGrp="1"/>
          </p:cNvSpPr>
          <p:nvPr>
            <p:ph type="title"/>
          </p:nvPr>
        </p:nvSpPr>
        <p:spPr>
          <a:xfrm>
            <a:off x="629841" y="457200"/>
            <a:ext cx="2949178" cy="1600200"/>
          </a:xfrm>
        </p:spPr>
        <p:txBody>
          <a:bodyPr anchor="b"/>
          <a:lstStyle>
            <a:lvl1pPr>
              <a:defRPr sz="2400"/>
            </a:lvl1pPr>
          </a:lstStyle>
          <a:p>
            <a:r>
              <a:rPr lang="nl-NL"/>
              <a:t>Klik om stijl te bewerken</a:t>
            </a:r>
          </a:p>
        </p:txBody>
      </p:sp>
      <p:sp>
        <p:nvSpPr>
          <p:cNvPr id="3" name="Tijdelijke aanduiding voor inhoud 2">
            <a:extLst>
              <a:ext uri="{FF2B5EF4-FFF2-40B4-BE49-F238E27FC236}">
                <a16:creationId xmlns:a16="http://schemas.microsoft.com/office/drawing/2014/main" id="{11BF7D8F-5DC5-45C2-98F1-2892C105FC6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A20F26BD-582C-4001-92F5-151A17170D5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NL"/>
              <a:t>Tekststijl van het model bewerken</a:t>
            </a:r>
          </a:p>
        </p:txBody>
      </p:sp>
      <p:sp>
        <p:nvSpPr>
          <p:cNvPr id="5" name="Tijdelijke aanduiding voor datum 4">
            <a:extLst>
              <a:ext uri="{FF2B5EF4-FFF2-40B4-BE49-F238E27FC236}">
                <a16:creationId xmlns:a16="http://schemas.microsoft.com/office/drawing/2014/main" id="{92C931C6-0FBD-4204-8104-751402EC9497}"/>
              </a:ext>
            </a:extLst>
          </p:cNvPr>
          <p:cNvSpPr>
            <a:spLocks noGrp="1"/>
          </p:cNvSpPr>
          <p:nvPr>
            <p:ph type="dt" sz="half" idx="10"/>
          </p:nvPr>
        </p:nvSpPr>
        <p:spPr/>
        <p:txBody>
          <a:bodyPr/>
          <a:lstStyle/>
          <a:p>
            <a:endParaRPr lang="en-US" altLang="nl-NL"/>
          </a:p>
        </p:txBody>
      </p:sp>
      <p:sp>
        <p:nvSpPr>
          <p:cNvPr id="6" name="Tijdelijke aanduiding voor voettekst 5">
            <a:extLst>
              <a:ext uri="{FF2B5EF4-FFF2-40B4-BE49-F238E27FC236}">
                <a16:creationId xmlns:a16="http://schemas.microsoft.com/office/drawing/2014/main" id="{EEF38C11-6320-420B-8D7D-9BBF3C5CC02D}"/>
              </a:ext>
            </a:extLst>
          </p:cNvPr>
          <p:cNvSpPr>
            <a:spLocks noGrp="1"/>
          </p:cNvSpPr>
          <p:nvPr>
            <p:ph type="ftr" sz="quarter" idx="11"/>
          </p:nvPr>
        </p:nvSpPr>
        <p:spPr/>
        <p:txBody>
          <a:bodyPr/>
          <a:lstStyle/>
          <a:p>
            <a:endParaRPr lang="nl-NL" altLang="nl-NL" dirty="0"/>
          </a:p>
        </p:txBody>
      </p:sp>
      <p:sp>
        <p:nvSpPr>
          <p:cNvPr id="7" name="Tijdelijke aanduiding voor dianummer 6">
            <a:extLst>
              <a:ext uri="{FF2B5EF4-FFF2-40B4-BE49-F238E27FC236}">
                <a16:creationId xmlns:a16="http://schemas.microsoft.com/office/drawing/2014/main" id="{FBFBD1A8-6F20-4E29-A1EA-2210D7A7E5E4}"/>
              </a:ext>
            </a:extLst>
          </p:cNvPr>
          <p:cNvSpPr>
            <a:spLocks noGrp="1"/>
          </p:cNvSpPr>
          <p:nvPr>
            <p:ph type="sldNum" sz="quarter" idx="12"/>
          </p:nvPr>
        </p:nvSpPr>
        <p:spPr/>
        <p:txBody>
          <a:bodyPr/>
          <a:lstStyle/>
          <a:p>
            <a:fld id="{B0541681-43BA-4C01-A7DE-C55A735E3D50}" type="slidenum">
              <a:rPr lang="en-US" altLang="nl-NL" smtClean="0"/>
              <a:pPr/>
              <a:t>‹nr.›</a:t>
            </a:fld>
            <a:endParaRPr lang="en-US" altLang="nl-NL"/>
          </a:p>
        </p:txBody>
      </p:sp>
    </p:spTree>
    <p:extLst>
      <p:ext uri="{BB962C8B-B14F-4D97-AF65-F5344CB8AC3E}">
        <p14:creationId xmlns:p14="http://schemas.microsoft.com/office/powerpoint/2010/main" val="1968437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C3401-E0A3-48FD-9523-2052BD975BB0}"/>
              </a:ext>
            </a:extLst>
          </p:cNvPr>
          <p:cNvSpPr>
            <a:spLocks noGrp="1"/>
          </p:cNvSpPr>
          <p:nvPr>
            <p:ph type="title"/>
          </p:nvPr>
        </p:nvSpPr>
        <p:spPr>
          <a:xfrm>
            <a:off x="629841" y="457200"/>
            <a:ext cx="2949178" cy="1600200"/>
          </a:xfrm>
        </p:spPr>
        <p:txBody>
          <a:bodyPr anchor="b"/>
          <a:lstStyle>
            <a:lvl1pPr>
              <a:defRPr sz="2400"/>
            </a:lvl1pPr>
          </a:lstStyle>
          <a:p>
            <a:r>
              <a:rPr lang="nl-NL"/>
              <a:t>Klik om stijl te bewerken</a:t>
            </a:r>
          </a:p>
        </p:txBody>
      </p:sp>
      <p:sp>
        <p:nvSpPr>
          <p:cNvPr id="3" name="Tijdelijke aanduiding voor afbeelding 2">
            <a:extLst>
              <a:ext uri="{FF2B5EF4-FFF2-40B4-BE49-F238E27FC236}">
                <a16:creationId xmlns:a16="http://schemas.microsoft.com/office/drawing/2014/main" id="{DAB1503B-604B-4D66-A7CC-D25E76C3F271}"/>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nl-NL"/>
          </a:p>
        </p:txBody>
      </p:sp>
      <p:sp>
        <p:nvSpPr>
          <p:cNvPr id="4" name="Tijdelijke aanduiding voor tekst 3">
            <a:extLst>
              <a:ext uri="{FF2B5EF4-FFF2-40B4-BE49-F238E27FC236}">
                <a16:creationId xmlns:a16="http://schemas.microsoft.com/office/drawing/2014/main" id="{61B47C30-7A09-4436-81BB-5648B37361B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NL"/>
              <a:t>Tekststijl van het model bewerken</a:t>
            </a:r>
          </a:p>
        </p:txBody>
      </p:sp>
      <p:sp>
        <p:nvSpPr>
          <p:cNvPr id="5" name="Tijdelijke aanduiding voor datum 4">
            <a:extLst>
              <a:ext uri="{FF2B5EF4-FFF2-40B4-BE49-F238E27FC236}">
                <a16:creationId xmlns:a16="http://schemas.microsoft.com/office/drawing/2014/main" id="{2156BA24-A878-448A-8046-C68C28AC78CD}"/>
              </a:ext>
            </a:extLst>
          </p:cNvPr>
          <p:cNvSpPr>
            <a:spLocks noGrp="1"/>
          </p:cNvSpPr>
          <p:nvPr>
            <p:ph type="dt" sz="half" idx="10"/>
          </p:nvPr>
        </p:nvSpPr>
        <p:spPr/>
        <p:txBody>
          <a:bodyPr/>
          <a:lstStyle/>
          <a:p>
            <a:endParaRPr lang="en-US" altLang="nl-NL"/>
          </a:p>
        </p:txBody>
      </p:sp>
      <p:sp>
        <p:nvSpPr>
          <p:cNvPr id="6" name="Tijdelijke aanduiding voor voettekst 5">
            <a:extLst>
              <a:ext uri="{FF2B5EF4-FFF2-40B4-BE49-F238E27FC236}">
                <a16:creationId xmlns:a16="http://schemas.microsoft.com/office/drawing/2014/main" id="{C545E5A2-2432-40DE-872A-437B7B9055D5}"/>
              </a:ext>
            </a:extLst>
          </p:cNvPr>
          <p:cNvSpPr>
            <a:spLocks noGrp="1"/>
          </p:cNvSpPr>
          <p:nvPr>
            <p:ph type="ftr" sz="quarter" idx="11"/>
          </p:nvPr>
        </p:nvSpPr>
        <p:spPr/>
        <p:txBody>
          <a:bodyPr/>
          <a:lstStyle/>
          <a:p>
            <a:endParaRPr lang="nl-NL" altLang="nl-NL" dirty="0"/>
          </a:p>
        </p:txBody>
      </p:sp>
      <p:sp>
        <p:nvSpPr>
          <p:cNvPr id="7" name="Tijdelijke aanduiding voor dianummer 6">
            <a:extLst>
              <a:ext uri="{FF2B5EF4-FFF2-40B4-BE49-F238E27FC236}">
                <a16:creationId xmlns:a16="http://schemas.microsoft.com/office/drawing/2014/main" id="{BF5AE840-05F8-4F61-993D-6864B063E5C3}"/>
              </a:ext>
            </a:extLst>
          </p:cNvPr>
          <p:cNvSpPr>
            <a:spLocks noGrp="1"/>
          </p:cNvSpPr>
          <p:nvPr>
            <p:ph type="sldNum" sz="quarter" idx="12"/>
          </p:nvPr>
        </p:nvSpPr>
        <p:spPr/>
        <p:txBody>
          <a:bodyPr/>
          <a:lstStyle/>
          <a:p>
            <a:fld id="{378B7EE6-B5DA-46F3-AB22-74E2356972FE}" type="slidenum">
              <a:rPr lang="en-US" altLang="nl-NL" smtClean="0"/>
              <a:pPr/>
              <a:t>‹nr.›</a:t>
            </a:fld>
            <a:endParaRPr lang="en-US" altLang="nl-NL"/>
          </a:p>
        </p:txBody>
      </p:sp>
    </p:spTree>
    <p:extLst>
      <p:ext uri="{BB962C8B-B14F-4D97-AF65-F5344CB8AC3E}">
        <p14:creationId xmlns:p14="http://schemas.microsoft.com/office/powerpoint/2010/main" val="1397328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F124FE2-B97E-4562-88EA-1B2EA145B95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8A5580D2-FED6-4A7A-8EB6-5CED4596A30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AE1599BF-5B89-497E-9428-5888C44F165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nl-NL"/>
          </a:p>
        </p:txBody>
      </p:sp>
      <p:sp>
        <p:nvSpPr>
          <p:cNvPr id="5" name="Tijdelijke aanduiding voor voettekst 4">
            <a:extLst>
              <a:ext uri="{FF2B5EF4-FFF2-40B4-BE49-F238E27FC236}">
                <a16:creationId xmlns:a16="http://schemas.microsoft.com/office/drawing/2014/main" id="{CD6CA02F-01B0-4EE4-8606-01EDEE3E4EAE}"/>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l-NL" altLang="nl-NL" dirty="0"/>
          </a:p>
        </p:txBody>
      </p:sp>
      <p:sp>
        <p:nvSpPr>
          <p:cNvPr id="6" name="Tijdelijke aanduiding voor dianummer 5">
            <a:extLst>
              <a:ext uri="{FF2B5EF4-FFF2-40B4-BE49-F238E27FC236}">
                <a16:creationId xmlns:a16="http://schemas.microsoft.com/office/drawing/2014/main" id="{61311D48-BEAE-4F51-B5F8-9CB364AAEAB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7DBC757-E605-4D06-830D-95D112843024}" type="slidenum">
              <a:rPr lang="en-US" altLang="nl-NL" smtClean="0"/>
              <a:pPr/>
              <a:t>‹nr.›</a:t>
            </a:fld>
            <a:endParaRPr lang="en-US" altLang="nl-NL" dirty="0"/>
          </a:p>
        </p:txBody>
      </p:sp>
      <p:sp>
        <p:nvSpPr>
          <p:cNvPr id="7" name="Rectangle 7">
            <a:extLst>
              <a:ext uri="{FF2B5EF4-FFF2-40B4-BE49-F238E27FC236}">
                <a16:creationId xmlns:a16="http://schemas.microsoft.com/office/drawing/2014/main" id="{69DC0CC6-2EF3-4BB6-A292-C0AB37E2923F}"/>
              </a:ext>
            </a:extLst>
          </p:cNvPr>
          <p:cNvSpPr>
            <a:spLocks noChangeArrowheads="1"/>
          </p:cNvSpPr>
          <p:nvPr userDrawn="1"/>
        </p:nvSpPr>
        <p:spPr bwMode="auto">
          <a:xfrm>
            <a:off x="1" y="0"/>
            <a:ext cx="1187623" cy="6858000"/>
          </a:xfrm>
          <a:prstGeom prst="rect">
            <a:avLst/>
          </a:prstGeom>
          <a:gradFill rotWithShape="1">
            <a:gsLst>
              <a:gs pos="0">
                <a:schemeClr val="bg1"/>
              </a:gs>
              <a:gs pos="100000">
                <a:srgbClr val="918378"/>
              </a:gs>
            </a:gsLst>
            <a:lin ang="5400000" scaled="1"/>
          </a:gradFill>
          <a:ln>
            <a:noFill/>
          </a:ln>
          <a:effectLst/>
        </p:spPr>
        <p:txBody>
          <a:bodyPr wrap="none" anchor="ctr"/>
          <a:lstStyle/>
          <a:p>
            <a:endParaRPr lang="nl-NL"/>
          </a:p>
        </p:txBody>
      </p:sp>
      <p:sp>
        <p:nvSpPr>
          <p:cNvPr id="8" name="Text Box 8">
            <a:extLst>
              <a:ext uri="{FF2B5EF4-FFF2-40B4-BE49-F238E27FC236}">
                <a16:creationId xmlns:a16="http://schemas.microsoft.com/office/drawing/2014/main" id="{C0187C49-B0AB-43A7-9BB8-1E82E6055248}"/>
              </a:ext>
            </a:extLst>
          </p:cNvPr>
          <p:cNvSpPr txBox="1">
            <a:spLocks noChangeArrowheads="1"/>
          </p:cNvSpPr>
          <p:nvPr userDrawn="1"/>
        </p:nvSpPr>
        <p:spPr bwMode="auto">
          <a:xfrm rot="16200000">
            <a:off x="-843756" y="5171281"/>
            <a:ext cx="24336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nl-NL" sz="1000" b="1" dirty="0">
                <a:solidFill>
                  <a:schemeClr val="bg1"/>
                </a:solidFill>
                <a:latin typeface="Verdana" pitchFamily="34" charset="0"/>
                <a:cs typeface="Arial" charset="0"/>
              </a:rPr>
              <a:t>© 2015 Noordhoff Uitgevers </a:t>
            </a:r>
            <a:r>
              <a:rPr lang="en-US" altLang="nl-NL" sz="1000" b="1" dirty="0" err="1">
                <a:solidFill>
                  <a:schemeClr val="bg1"/>
                </a:solidFill>
                <a:latin typeface="Verdana" pitchFamily="34" charset="0"/>
                <a:cs typeface="Arial" charset="0"/>
              </a:rPr>
              <a:t>bv</a:t>
            </a:r>
            <a:endParaRPr lang="en-US" altLang="nl-NL" sz="1000" b="1" dirty="0">
              <a:solidFill>
                <a:schemeClr val="bg1"/>
              </a:solidFill>
              <a:latin typeface="Verdana" pitchFamily="34" charset="0"/>
              <a:cs typeface="Arial" charset="0"/>
            </a:endParaRPr>
          </a:p>
        </p:txBody>
      </p:sp>
      <p:pic>
        <p:nvPicPr>
          <p:cNvPr id="9" name="Afbeelding 8">
            <a:extLst>
              <a:ext uri="{FF2B5EF4-FFF2-40B4-BE49-F238E27FC236}">
                <a16:creationId xmlns:a16="http://schemas.microsoft.com/office/drawing/2014/main" id="{8F2ACF27-6CDA-466F-AA06-BA62EF3430FC}"/>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6952" y="188640"/>
            <a:ext cx="914400" cy="1295400"/>
          </a:xfrm>
          <a:prstGeom prst="rect">
            <a:avLst/>
          </a:prstGeom>
          <a:ln w="3175">
            <a:solidFill>
              <a:schemeClr val="bg2">
                <a:lumMod val="60000"/>
                <a:lumOff val="40000"/>
              </a:schemeClr>
            </a:solidFill>
          </a:ln>
        </p:spPr>
      </p:pic>
    </p:spTree>
    <p:extLst>
      <p:ext uri="{BB962C8B-B14F-4D97-AF65-F5344CB8AC3E}">
        <p14:creationId xmlns:p14="http://schemas.microsoft.com/office/powerpoint/2010/main" val="38305628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31232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KX9AyW5X-ms"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5.xml"/><Relationship Id="rId1" Type="http://schemas.openxmlformats.org/officeDocument/2006/relationships/vmlDrawing" Target="../drawings/vmlDrawing1.vml"/><Relationship Id="rId5" Type="http://schemas.openxmlformats.org/officeDocument/2006/relationships/image" Target="../media/image35.wmf"/><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endParaRPr lang="nl-NL"/>
          </a:p>
        </p:txBody>
      </p:sp>
      <p:sp>
        <p:nvSpPr>
          <p:cNvPr id="5" name="Tijdelijke aanduiding voor tekst 4"/>
          <p:cNvSpPr>
            <a:spLocks noGrp="1"/>
          </p:cNvSpPr>
          <p:nvPr>
            <p:ph type="body" sz="quarter" idx="10"/>
          </p:nvPr>
        </p:nvSpPr>
        <p:spPr/>
        <p:txBody>
          <a:bodyPr/>
          <a:lstStyle/>
          <a:p>
            <a:endParaRPr lang="nl-NL"/>
          </a:p>
        </p:txBody>
      </p:sp>
      <p:pic>
        <p:nvPicPr>
          <p:cNvPr id="24" name="Afbeelding 23">
            <a:extLst>
              <a:ext uri="{FF2B5EF4-FFF2-40B4-BE49-F238E27FC236}">
                <a16:creationId xmlns:a16="http://schemas.microsoft.com/office/drawing/2014/main" id="{4C843720-A172-42E2-A94A-5C2532E85BB1}"/>
              </a:ext>
            </a:extLst>
          </p:cNvPr>
          <p:cNvPicPr>
            <a:picLocks noChangeAspect="1"/>
          </p:cNvPicPr>
          <p:nvPr/>
        </p:nvPicPr>
        <p:blipFill>
          <a:blip r:embed="rId3"/>
          <a:stretch>
            <a:fillRect/>
          </a:stretch>
        </p:blipFill>
        <p:spPr>
          <a:xfrm>
            <a:off x="1352828" y="317706"/>
            <a:ext cx="10924028" cy="6144766"/>
          </a:xfrm>
          <a:prstGeom prst="rect">
            <a:avLst/>
          </a:prstGeom>
        </p:spPr>
      </p:pic>
      <p:sp>
        <p:nvSpPr>
          <p:cNvPr id="25" name="Rechthoek 24">
            <a:extLst>
              <a:ext uri="{FF2B5EF4-FFF2-40B4-BE49-F238E27FC236}">
                <a16:creationId xmlns:a16="http://schemas.microsoft.com/office/drawing/2014/main" id="{4E478703-9B56-407E-A075-BE01603F4CE8}"/>
              </a:ext>
            </a:extLst>
          </p:cNvPr>
          <p:cNvSpPr/>
          <p:nvPr/>
        </p:nvSpPr>
        <p:spPr>
          <a:xfrm>
            <a:off x="8891680" y="188640"/>
            <a:ext cx="3529192" cy="630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3276536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dirty="0"/>
              <a:t>Company</a:t>
            </a:r>
          </a:p>
        </p:txBody>
      </p:sp>
      <p:sp>
        <p:nvSpPr>
          <p:cNvPr id="3" name="Tijdelijke aanduiding voor tekst 2"/>
          <p:cNvSpPr>
            <a:spLocks noGrp="1"/>
          </p:cNvSpPr>
          <p:nvPr>
            <p:ph type="body" sz="quarter" idx="10"/>
          </p:nvPr>
        </p:nvSpPr>
        <p:spPr/>
        <p:txBody>
          <a:bodyPr/>
          <a:lstStyle/>
          <a:p>
            <a:endParaRPr lang="nl-NL"/>
          </a:p>
        </p:txBody>
      </p:sp>
      <p:sp>
        <p:nvSpPr>
          <p:cNvPr id="4" name="Tekstvak 3"/>
          <p:cNvSpPr txBox="1"/>
          <p:nvPr/>
        </p:nvSpPr>
        <p:spPr>
          <a:xfrm>
            <a:off x="2051720" y="1556792"/>
            <a:ext cx="6696744" cy="461665"/>
          </a:xfrm>
          <a:prstGeom prst="rect">
            <a:avLst/>
          </a:prstGeom>
          <a:noFill/>
        </p:spPr>
        <p:txBody>
          <a:bodyPr wrap="square" rtlCol="0">
            <a:spAutoFit/>
          </a:bodyPr>
          <a:lstStyle/>
          <a:p>
            <a:r>
              <a:rPr lang="en-US" sz="2400" dirty="0"/>
              <a:t>Production organization striving for profit</a:t>
            </a:r>
          </a:p>
        </p:txBody>
      </p:sp>
      <p:sp>
        <p:nvSpPr>
          <p:cNvPr id="5" name="Tekstvak 4"/>
          <p:cNvSpPr txBox="1"/>
          <p:nvPr/>
        </p:nvSpPr>
        <p:spPr>
          <a:xfrm>
            <a:off x="1619672" y="3212976"/>
            <a:ext cx="2376264" cy="923330"/>
          </a:xfrm>
          <a:prstGeom prst="rect">
            <a:avLst/>
          </a:prstGeom>
          <a:noFill/>
        </p:spPr>
        <p:txBody>
          <a:bodyPr wrap="square" rtlCol="0">
            <a:spAutoFit/>
          </a:bodyPr>
          <a:lstStyle/>
          <a:p>
            <a:pPr algn="ctr"/>
            <a:r>
              <a:rPr lang="en-GB" dirty="0"/>
              <a:t>Transformation of production resources into end products</a:t>
            </a:r>
          </a:p>
        </p:txBody>
      </p:sp>
      <p:sp>
        <p:nvSpPr>
          <p:cNvPr id="6" name="Tekstvak 5"/>
          <p:cNvSpPr txBox="1"/>
          <p:nvPr/>
        </p:nvSpPr>
        <p:spPr>
          <a:xfrm>
            <a:off x="3059832" y="4293096"/>
            <a:ext cx="2736304" cy="646331"/>
          </a:xfrm>
          <a:prstGeom prst="rect">
            <a:avLst/>
          </a:prstGeom>
          <a:noFill/>
        </p:spPr>
        <p:txBody>
          <a:bodyPr wrap="square" rtlCol="0">
            <a:spAutoFit/>
          </a:bodyPr>
          <a:lstStyle/>
          <a:p>
            <a:pPr algn="ctr"/>
            <a:r>
              <a:rPr lang="en-US" dirty="0"/>
              <a:t>Collaboration of participants</a:t>
            </a:r>
          </a:p>
        </p:txBody>
      </p:sp>
      <p:sp>
        <p:nvSpPr>
          <p:cNvPr id="7" name="Tekstvak 6"/>
          <p:cNvSpPr txBox="1"/>
          <p:nvPr/>
        </p:nvSpPr>
        <p:spPr>
          <a:xfrm>
            <a:off x="5076056" y="5085184"/>
            <a:ext cx="3240360" cy="923330"/>
          </a:xfrm>
          <a:prstGeom prst="rect">
            <a:avLst/>
          </a:prstGeom>
          <a:noFill/>
        </p:spPr>
        <p:txBody>
          <a:bodyPr wrap="square" rtlCol="0">
            <a:spAutoFit/>
          </a:bodyPr>
          <a:lstStyle/>
          <a:p>
            <a:pPr algn="ctr"/>
            <a:r>
              <a:rPr lang="en-US" dirty="0"/>
              <a:t>Sales revenues</a:t>
            </a:r>
          </a:p>
          <a:p>
            <a:pPr algn="ctr"/>
            <a:r>
              <a:rPr lang="en-US" dirty="0"/>
              <a:t>&gt;</a:t>
            </a:r>
          </a:p>
          <a:p>
            <a:pPr algn="ctr"/>
            <a:r>
              <a:rPr lang="en-US" dirty="0"/>
              <a:t>Costs of resources</a:t>
            </a:r>
          </a:p>
        </p:txBody>
      </p:sp>
      <p:cxnSp>
        <p:nvCxnSpPr>
          <p:cNvPr id="9" name="Rechte verbindingslijn met pijl 8"/>
          <p:cNvCxnSpPr/>
          <p:nvPr/>
        </p:nvCxnSpPr>
        <p:spPr>
          <a:xfrm rot="5400000">
            <a:off x="2088518" y="2600908"/>
            <a:ext cx="1223342" cy="79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rot="5400000">
            <a:off x="3060229" y="3140571"/>
            <a:ext cx="2304256" cy="79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rot="5400000">
            <a:off x="5256076" y="3465004"/>
            <a:ext cx="29523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dirty="0" err="1"/>
              <a:t>Production</a:t>
            </a:r>
            <a:r>
              <a:rPr lang="nl-NL" dirty="0"/>
              <a:t> </a:t>
            </a:r>
            <a:r>
              <a:rPr lang="nl-NL" dirty="0" err="1"/>
              <a:t>process</a:t>
            </a:r>
            <a:endParaRPr lang="nl-NL" dirty="0"/>
          </a:p>
        </p:txBody>
      </p:sp>
      <p:sp>
        <p:nvSpPr>
          <p:cNvPr id="3" name="Tijdelijke aanduiding voor tekst 2"/>
          <p:cNvSpPr>
            <a:spLocks noGrp="1"/>
          </p:cNvSpPr>
          <p:nvPr>
            <p:ph type="body" sz="quarter" idx="10"/>
          </p:nvPr>
        </p:nvSpPr>
        <p:spPr/>
        <p:txBody>
          <a:bodyPr/>
          <a:lstStyle/>
          <a:p>
            <a:endParaRPr lang="nl-NL"/>
          </a:p>
        </p:txBody>
      </p:sp>
      <p:sp>
        <p:nvSpPr>
          <p:cNvPr id="7" name="Stroomdiagram: Proces 6"/>
          <p:cNvSpPr/>
          <p:nvPr/>
        </p:nvSpPr>
        <p:spPr>
          <a:xfrm>
            <a:off x="611560" y="3068960"/>
            <a:ext cx="1584176" cy="720080"/>
          </a:xfrm>
          <a:prstGeom prst="flowChartProcess">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nl-NL" sz="1800" b="0" i="0" u="none" strike="noStrike" kern="1200" cap="none" spc="0" normalizeH="0" baseline="0" noProof="0">
              <a:ln>
                <a:noFill/>
              </a:ln>
              <a:solidFill>
                <a:srgbClr val="FFFFFF"/>
              </a:solidFill>
              <a:effectLst/>
              <a:uLnTx/>
              <a:uFillTx/>
              <a:latin typeface="Verdana"/>
              <a:ea typeface="+mn-ea"/>
              <a:cs typeface="+mn-cs"/>
            </a:endParaRPr>
          </a:p>
        </p:txBody>
      </p:sp>
      <p:sp>
        <p:nvSpPr>
          <p:cNvPr id="8" name="Stroomdiagram: Beslissing 7"/>
          <p:cNvSpPr/>
          <p:nvPr/>
        </p:nvSpPr>
        <p:spPr>
          <a:xfrm>
            <a:off x="2483768" y="2492896"/>
            <a:ext cx="1872208" cy="1872208"/>
          </a:xfrm>
          <a:prstGeom prst="flowChartDecision">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nl-NL" sz="1800" b="0" i="0" u="none" strike="noStrike" kern="1200" cap="none" spc="0" normalizeH="0" baseline="0" noProof="0">
              <a:ln>
                <a:noFill/>
              </a:ln>
              <a:solidFill>
                <a:srgbClr val="FFFFFF"/>
              </a:solidFill>
              <a:effectLst/>
              <a:uLnTx/>
              <a:uFillTx/>
              <a:latin typeface="Verdana"/>
              <a:ea typeface="+mn-ea"/>
              <a:cs typeface="+mn-cs"/>
            </a:endParaRPr>
          </a:p>
        </p:txBody>
      </p:sp>
      <p:sp>
        <p:nvSpPr>
          <p:cNvPr id="9" name="Stroomdiagram: Beslissing 8"/>
          <p:cNvSpPr/>
          <p:nvPr/>
        </p:nvSpPr>
        <p:spPr>
          <a:xfrm>
            <a:off x="5724128" y="2636912"/>
            <a:ext cx="1512168" cy="1512168"/>
          </a:xfrm>
          <a:prstGeom prst="flowChartDecision">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nl-NL" sz="1800" b="0" i="0" u="none" strike="noStrike" kern="1200" cap="none" spc="0" normalizeH="0" baseline="0" noProof="0">
              <a:ln>
                <a:noFill/>
              </a:ln>
              <a:solidFill>
                <a:srgbClr val="FFFFFF"/>
              </a:solidFill>
              <a:effectLst/>
              <a:uLnTx/>
              <a:uFillTx/>
              <a:latin typeface="Verdana"/>
              <a:ea typeface="+mn-ea"/>
              <a:cs typeface="+mn-cs"/>
            </a:endParaRPr>
          </a:p>
        </p:txBody>
      </p:sp>
      <p:sp>
        <p:nvSpPr>
          <p:cNvPr id="10" name="Stroomdiagram: Proces 9"/>
          <p:cNvSpPr/>
          <p:nvPr/>
        </p:nvSpPr>
        <p:spPr>
          <a:xfrm>
            <a:off x="7596336" y="3068960"/>
            <a:ext cx="1368152" cy="648072"/>
          </a:xfrm>
          <a:prstGeom prst="flowChartProcess">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nl-NL" sz="1800" b="0" i="0" u="none" strike="noStrike" kern="1200" cap="none" spc="0" normalizeH="0" baseline="0" noProof="0">
              <a:ln>
                <a:noFill/>
              </a:ln>
              <a:solidFill>
                <a:srgbClr val="FFFFFF"/>
              </a:solidFill>
              <a:effectLst/>
              <a:uLnTx/>
              <a:uFillTx/>
              <a:latin typeface="Verdana"/>
              <a:ea typeface="+mn-ea"/>
              <a:cs typeface="+mn-cs"/>
            </a:endParaRPr>
          </a:p>
        </p:txBody>
      </p:sp>
      <p:cxnSp>
        <p:nvCxnSpPr>
          <p:cNvPr id="12" name="Rechte verbindingslijn 11"/>
          <p:cNvCxnSpPr>
            <a:stCxn id="7" idx="3"/>
            <a:endCxn id="8" idx="1"/>
          </p:cNvCxnSpPr>
          <p:nvPr/>
        </p:nvCxnSpPr>
        <p:spPr>
          <a:xfrm>
            <a:off x="2195736" y="3429000"/>
            <a:ext cx="288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al 12"/>
          <p:cNvSpPr/>
          <p:nvPr/>
        </p:nvSpPr>
        <p:spPr>
          <a:xfrm>
            <a:off x="4067944" y="1772816"/>
            <a:ext cx="1800200" cy="576064"/>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nl-NL" sz="1800" b="0" i="0" u="none" strike="noStrike" kern="1200" cap="none" spc="0" normalizeH="0" baseline="0" noProof="0">
              <a:ln>
                <a:noFill/>
              </a:ln>
              <a:solidFill>
                <a:srgbClr val="FFFFFF"/>
              </a:solidFill>
              <a:effectLst/>
              <a:uLnTx/>
              <a:uFillTx/>
              <a:latin typeface="Verdana"/>
              <a:ea typeface="+mn-ea"/>
              <a:cs typeface="+mn-cs"/>
            </a:endParaRPr>
          </a:p>
        </p:txBody>
      </p:sp>
      <p:sp>
        <p:nvSpPr>
          <p:cNvPr id="15" name="Stroomdiagram: Proces 14"/>
          <p:cNvSpPr/>
          <p:nvPr/>
        </p:nvSpPr>
        <p:spPr>
          <a:xfrm>
            <a:off x="4139952" y="4437112"/>
            <a:ext cx="1584176" cy="576064"/>
          </a:xfrm>
          <a:prstGeom prst="flowChartProcess">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nl-NL" sz="1800" b="0" i="0" u="none" strike="noStrike" kern="1200" cap="none" spc="0" normalizeH="0" baseline="0" noProof="0">
              <a:ln>
                <a:noFill/>
              </a:ln>
              <a:solidFill>
                <a:srgbClr val="FFFFFF"/>
              </a:solidFill>
              <a:effectLst/>
              <a:uLnTx/>
              <a:uFillTx/>
              <a:latin typeface="Verdana"/>
              <a:ea typeface="+mn-ea"/>
              <a:cs typeface="+mn-cs"/>
            </a:endParaRPr>
          </a:p>
        </p:txBody>
      </p:sp>
      <p:cxnSp>
        <p:nvCxnSpPr>
          <p:cNvPr id="17" name="Rechte verbindingslijn 16"/>
          <p:cNvCxnSpPr>
            <a:stCxn id="9" idx="3"/>
            <a:endCxn id="10" idx="1"/>
          </p:cNvCxnSpPr>
          <p:nvPr/>
        </p:nvCxnSpPr>
        <p:spPr>
          <a:xfrm>
            <a:off x="7236296" y="3392996"/>
            <a:ext cx="3600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p:cNvCxnSpPr>
            <a:endCxn id="13" idx="3"/>
          </p:cNvCxnSpPr>
          <p:nvPr/>
        </p:nvCxnSpPr>
        <p:spPr>
          <a:xfrm rot="5400000" flipH="1" flipV="1">
            <a:off x="3797539" y="2318899"/>
            <a:ext cx="588419" cy="47965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Rechte verbindingslijn met pijl 22"/>
          <p:cNvCxnSpPr>
            <a:stCxn id="13" idx="5"/>
          </p:cNvCxnSpPr>
          <p:nvPr/>
        </p:nvCxnSpPr>
        <p:spPr>
          <a:xfrm rot="16200000" flipH="1">
            <a:off x="5550130" y="2318897"/>
            <a:ext cx="660427" cy="55166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Rechte verbindingslijn met pijl 25"/>
          <p:cNvCxnSpPr/>
          <p:nvPr/>
        </p:nvCxnSpPr>
        <p:spPr>
          <a:xfrm rot="10800000" flipV="1">
            <a:off x="5580112" y="3861048"/>
            <a:ext cx="648072" cy="57606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Rechte verbindingslijn met pijl 28"/>
          <p:cNvCxnSpPr/>
          <p:nvPr/>
        </p:nvCxnSpPr>
        <p:spPr>
          <a:xfrm rot="16200000" flipV="1">
            <a:off x="3851920" y="4005064"/>
            <a:ext cx="432048" cy="4320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kstvak 29"/>
          <p:cNvSpPr txBox="1"/>
          <p:nvPr/>
        </p:nvSpPr>
        <p:spPr>
          <a:xfrm>
            <a:off x="755576" y="3212976"/>
            <a:ext cx="1296144" cy="523220"/>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nl-NL" sz="1400" b="0" i="0" u="none" strike="noStrike" kern="1200" cap="none" spc="0" normalizeH="0" baseline="0" noProof="0" dirty="0" err="1">
                <a:ln>
                  <a:noFill/>
                </a:ln>
                <a:solidFill>
                  <a:srgbClr val="FFFFFF"/>
                </a:solidFill>
                <a:effectLst/>
                <a:uLnTx/>
                <a:uFillTx/>
                <a:latin typeface="Arial" charset="0"/>
                <a:ea typeface="+mn-ea"/>
                <a:cs typeface="+mn-cs"/>
              </a:rPr>
              <a:t>Supplier</a:t>
            </a:r>
            <a:r>
              <a:rPr kumimoji="0" lang="nl-NL" sz="1400" b="0" i="0" u="none" strike="noStrike" kern="1200" cap="none" spc="0" normalizeH="0" baseline="0" noProof="0" dirty="0">
                <a:ln>
                  <a:noFill/>
                </a:ln>
                <a:solidFill>
                  <a:srgbClr val="FFFFFF"/>
                </a:solidFill>
                <a:effectLst/>
                <a:uLnTx/>
                <a:uFillTx/>
                <a:latin typeface="Arial" charset="0"/>
                <a:ea typeface="+mn-ea"/>
                <a:cs typeface="+mn-cs"/>
              </a:rPr>
              <a:t> market</a:t>
            </a:r>
          </a:p>
        </p:txBody>
      </p:sp>
      <p:sp>
        <p:nvSpPr>
          <p:cNvPr id="31" name="Tekstvak 30"/>
          <p:cNvSpPr txBox="1"/>
          <p:nvPr/>
        </p:nvSpPr>
        <p:spPr>
          <a:xfrm>
            <a:off x="7668344" y="3212976"/>
            <a:ext cx="1800200" cy="307777"/>
          </a:xfrm>
          <a:prstGeom prst="rect">
            <a:avLst/>
          </a:prstGeom>
          <a:noFill/>
          <a:ln>
            <a:no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1400" b="0" i="0" u="none" strike="noStrike" kern="1200" cap="none" spc="0" normalizeH="0" baseline="0" noProof="0" dirty="0">
                <a:ln>
                  <a:noFill/>
                </a:ln>
                <a:solidFill>
                  <a:srgbClr val="FFFFFF"/>
                </a:solidFill>
                <a:effectLst/>
                <a:uLnTx/>
                <a:uFillTx/>
                <a:latin typeface="Arial" charset="0"/>
                <a:ea typeface="+mn-ea"/>
                <a:cs typeface="+mn-cs"/>
              </a:rPr>
              <a:t>Retail market</a:t>
            </a:r>
          </a:p>
        </p:txBody>
      </p:sp>
      <p:sp>
        <p:nvSpPr>
          <p:cNvPr id="32" name="Tekstvak 31"/>
          <p:cNvSpPr txBox="1"/>
          <p:nvPr/>
        </p:nvSpPr>
        <p:spPr>
          <a:xfrm>
            <a:off x="4139952" y="1916832"/>
            <a:ext cx="2376264" cy="307777"/>
          </a:xfrm>
          <a:prstGeom prst="rect">
            <a:avLst/>
          </a:prstGeom>
          <a:noFill/>
          <a:ln>
            <a:no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1400" b="0" i="0" u="none" strike="noStrike" kern="1200" cap="none" spc="0" normalizeH="0" baseline="0" noProof="0" dirty="0" err="1">
                <a:ln>
                  <a:noFill/>
                </a:ln>
                <a:solidFill>
                  <a:srgbClr val="000000"/>
                </a:solidFill>
                <a:effectLst/>
                <a:uLnTx/>
                <a:uFillTx/>
                <a:latin typeface="Arial" charset="0"/>
                <a:ea typeface="+mn-ea"/>
                <a:cs typeface="+mn-cs"/>
              </a:rPr>
              <a:t>Production</a:t>
            </a:r>
            <a:r>
              <a:rPr kumimoji="0" lang="nl-NL" sz="1400" b="0" i="0" u="none" strike="noStrike" kern="1200" cap="none" spc="0" normalizeH="0" baseline="0" noProof="0" dirty="0">
                <a:ln>
                  <a:noFill/>
                </a:ln>
                <a:solidFill>
                  <a:srgbClr val="000000"/>
                </a:solidFill>
                <a:effectLst/>
                <a:uLnTx/>
                <a:uFillTx/>
                <a:latin typeface="Arial" charset="0"/>
                <a:ea typeface="+mn-ea"/>
                <a:cs typeface="+mn-cs"/>
              </a:rPr>
              <a:t> </a:t>
            </a:r>
            <a:r>
              <a:rPr kumimoji="0" lang="nl-NL" sz="1400" b="0" i="0" u="none" strike="noStrike" kern="1200" cap="none" spc="0" normalizeH="0" baseline="0" noProof="0" dirty="0" err="1">
                <a:ln>
                  <a:noFill/>
                </a:ln>
                <a:solidFill>
                  <a:srgbClr val="000000"/>
                </a:solidFill>
                <a:effectLst/>
                <a:uLnTx/>
                <a:uFillTx/>
                <a:latin typeface="Arial" charset="0"/>
                <a:ea typeface="+mn-ea"/>
                <a:cs typeface="+mn-cs"/>
              </a:rPr>
              <a:t>process</a:t>
            </a:r>
            <a:endParaRPr kumimoji="0" lang="nl-NL"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3" name="Tekstvak 32"/>
          <p:cNvSpPr txBox="1"/>
          <p:nvPr/>
        </p:nvSpPr>
        <p:spPr>
          <a:xfrm>
            <a:off x="4572000" y="4581128"/>
            <a:ext cx="1728192" cy="307777"/>
          </a:xfrm>
          <a:prstGeom prst="rect">
            <a:avLst/>
          </a:prstGeom>
          <a:noFill/>
          <a:ln>
            <a:no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1400" b="0" i="0" u="none" strike="noStrike" kern="1200" cap="none" spc="0" normalizeH="0" baseline="0" noProof="0" dirty="0">
                <a:ln>
                  <a:noFill/>
                </a:ln>
                <a:solidFill>
                  <a:srgbClr val="000000"/>
                </a:solidFill>
                <a:effectLst/>
                <a:uLnTx/>
                <a:uFillTx/>
                <a:latin typeface="Arial" charset="0"/>
                <a:ea typeface="+mn-ea"/>
                <a:cs typeface="+mn-cs"/>
              </a:rPr>
              <a:t>Money</a:t>
            </a:r>
          </a:p>
        </p:txBody>
      </p:sp>
      <p:sp>
        <p:nvSpPr>
          <p:cNvPr id="34" name="Tekstvak 33"/>
          <p:cNvSpPr txBox="1"/>
          <p:nvPr/>
        </p:nvSpPr>
        <p:spPr>
          <a:xfrm>
            <a:off x="2699792" y="2996952"/>
            <a:ext cx="1512168" cy="73866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nl-NL" sz="1400" b="0" i="0" u="none" strike="noStrike" kern="1200" cap="none" spc="0" normalizeH="0" baseline="0" noProof="0" dirty="0" err="1">
                <a:ln>
                  <a:noFill/>
                </a:ln>
                <a:solidFill>
                  <a:srgbClr val="000000"/>
                </a:solidFill>
                <a:effectLst/>
                <a:uLnTx/>
                <a:uFillTx/>
                <a:latin typeface="Arial" charset="0"/>
                <a:ea typeface="+mn-ea"/>
                <a:cs typeface="+mn-cs"/>
              </a:rPr>
              <a:t>Raw</a:t>
            </a:r>
            <a:r>
              <a:rPr kumimoji="0" lang="nl-NL" sz="1400" b="0" i="0" u="none" strike="noStrike" kern="1200" cap="none" spc="0" normalizeH="0" baseline="0" noProof="0" dirty="0">
                <a:ln>
                  <a:noFill/>
                </a:ln>
                <a:solidFill>
                  <a:srgbClr val="000000"/>
                </a:solidFill>
                <a:effectLst/>
                <a:uLnTx/>
                <a:uFillTx/>
                <a:latin typeface="Arial" charset="0"/>
                <a:ea typeface="+mn-ea"/>
                <a:cs typeface="+mn-cs"/>
              </a:rPr>
              <a:t> </a:t>
            </a:r>
            <a:r>
              <a:rPr kumimoji="0" lang="nl-NL" sz="1400" b="0" i="0" u="none" strike="noStrike" kern="1200" cap="none" spc="0" normalizeH="0" baseline="0" noProof="0" dirty="0" err="1">
                <a:ln>
                  <a:noFill/>
                </a:ln>
                <a:solidFill>
                  <a:srgbClr val="000000"/>
                </a:solidFill>
                <a:effectLst/>
                <a:uLnTx/>
                <a:uFillTx/>
                <a:latin typeface="Arial" charset="0"/>
                <a:ea typeface="+mn-ea"/>
                <a:cs typeface="+mn-cs"/>
              </a:rPr>
              <a:t>materials</a:t>
            </a:r>
            <a:endParaRPr kumimoji="0" lang="nl-NL" sz="14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nl-NL" sz="1400" b="0" i="0" u="none" strike="noStrike" kern="1200" cap="none" spc="0" normalizeH="0" baseline="0" noProof="0" dirty="0" err="1">
                <a:ln>
                  <a:noFill/>
                </a:ln>
                <a:solidFill>
                  <a:srgbClr val="000000"/>
                </a:solidFill>
                <a:effectLst/>
                <a:uLnTx/>
                <a:uFillTx/>
                <a:latin typeface="Arial" charset="0"/>
                <a:ea typeface="+mn-ea"/>
                <a:cs typeface="+mn-cs"/>
              </a:rPr>
              <a:t>Fixed</a:t>
            </a:r>
            <a:r>
              <a:rPr kumimoji="0" lang="nl-NL" sz="1400" b="0" i="0" u="none" strike="noStrike" kern="1200" cap="none" spc="0" normalizeH="0" baseline="0" noProof="0" dirty="0">
                <a:ln>
                  <a:noFill/>
                </a:ln>
                <a:solidFill>
                  <a:srgbClr val="000000"/>
                </a:solidFill>
                <a:effectLst/>
                <a:uLnTx/>
                <a:uFillTx/>
                <a:latin typeface="Arial" charset="0"/>
                <a:ea typeface="+mn-ea"/>
                <a:cs typeface="+mn-cs"/>
              </a:rPr>
              <a:t> </a:t>
            </a:r>
            <a:r>
              <a:rPr kumimoji="0" lang="nl-NL" sz="1400" b="0" i="0" u="none" strike="noStrike" kern="1200" cap="none" spc="0" normalizeH="0" baseline="0" noProof="0" dirty="0" err="1">
                <a:ln>
                  <a:noFill/>
                </a:ln>
                <a:solidFill>
                  <a:srgbClr val="000000"/>
                </a:solidFill>
                <a:effectLst/>
                <a:uLnTx/>
                <a:uFillTx/>
                <a:latin typeface="Arial" charset="0"/>
                <a:ea typeface="+mn-ea"/>
                <a:cs typeface="+mn-cs"/>
              </a:rPr>
              <a:t>assets</a:t>
            </a:r>
            <a:endParaRPr kumimoji="0" lang="nl-NL" sz="14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nl-NL" sz="1400" b="0" i="0" u="none" strike="noStrike" kern="1200" cap="none" spc="0" normalizeH="0" baseline="0" noProof="0" dirty="0" err="1">
                <a:ln>
                  <a:noFill/>
                </a:ln>
                <a:solidFill>
                  <a:srgbClr val="000000"/>
                </a:solidFill>
                <a:effectLst/>
                <a:uLnTx/>
                <a:uFillTx/>
                <a:latin typeface="Arial" charset="0"/>
                <a:ea typeface="+mn-ea"/>
                <a:cs typeface="+mn-cs"/>
              </a:rPr>
              <a:t>Labor</a:t>
            </a:r>
            <a:endParaRPr kumimoji="0" lang="nl-NL"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9" name="Tekstvak 48"/>
          <p:cNvSpPr txBox="1"/>
          <p:nvPr/>
        </p:nvSpPr>
        <p:spPr>
          <a:xfrm>
            <a:off x="5940152" y="3140968"/>
            <a:ext cx="1152128" cy="523220"/>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nl-NL" sz="1400" b="0" i="0" u="none" strike="noStrike" kern="1200" cap="none" spc="0" normalizeH="0" baseline="0" noProof="0" dirty="0">
                <a:ln>
                  <a:noFill/>
                </a:ln>
                <a:solidFill>
                  <a:srgbClr val="000000"/>
                </a:solidFill>
                <a:effectLst/>
                <a:uLnTx/>
                <a:uFillTx/>
                <a:latin typeface="Arial" charset="0"/>
                <a:ea typeface="+mn-ea"/>
                <a:cs typeface="+mn-cs"/>
              </a:rPr>
              <a:t>End </a:t>
            </a:r>
            <a:r>
              <a:rPr kumimoji="0" lang="nl-NL" sz="1400" b="0" i="0" u="none" strike="noStrike" kern="1200" cap="none" spc="0" normalizeH="0" baseline="0" noProof="0" dirty="0" err="1">
                <a:ln>
                  <a:noFill/>
                </a:ln>
                <a:solidFill>
                  <a:srgbClr val="000000"/>
                </a:solidFill>
                <a:effectLst/>
                <a:uLnTx/>
                <a:uFillTx/>
                <a:latin typeface="Arial" charset="0"/>
                <a:ea typeface="+mn-ea"/>
                <a:cs typeface="+mn-cs"/>
              </a:rPr>
              <a:t>products</a:t>
            </a:r>
            <a:endParaRPr kumimoji="0" lang="nl-NL" sz="14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5570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P spid="15" grpId="0" animBg="1"/>
      <p:bldP spid="32" grpId="0"/>
      <p:bldP spid="33" grpId="0"/>
      <p:bldP spid="4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5D395B-299A-4937-BBEB-EC2F106FD745}"/>
              </a:ext>
            </a:extLst>
          </p:cNvPr>
          <p:cNvSpPr>
            <a:spLocks noGrp="1"/>
          </p:cNvSpPr>
          <p:nvPr>
            <p:ph type="title"/>
          </p:nvPr>
        </p:nvSpPr>
        <p:spPr>
          <a:xfrm>
            <a:off x="1691680" y="576008"/>
            <a:ext cx="7200000" cy="1115992"/>
          </a:xfrm>
          <a:solidFill>
            <a:srgbClr val="002060"/>
          </a:solidFill>
        </p:spPr>
        <p:style>
          <a:lnRef idx="0">
            <a:schemeClr val="accent6"/>
          </a:lnRef>
          <a:fillRef idx="3">
            <a:schemeClr val="accent6"/>
          </a:fillRef>
          <a:effectRef idx="3">
            <a:schemeClr val="accent6"/>
          </a:effectRef>
          <a:fontRef idx="minor">
            <a:schemeClr val="lt1"/>
          </a:fontRef>
        </p:style>
        <p:txBody>
          <a:bodyPr/>
          <a:lstStyle/>
          <a:p>
            <a:r>
              <a:rPr lang="nl-NL" dirty="0" err="1">
                <a:solidFill>
                  <a:schemeClr val="bg1"/>
                </a:solidFill>
              </a:rPr>
              <a:t>What</a:t>
            </a:r>
            <a:r>
              <a:rPr lang="nl-NL" dirty="0">
                <a:solidFill>
                  <a:schemeClr val="bg1"/>
                </a:solidFill>
              </a:rPr>
              <a:t> does </a:t>
            </a:r>
            <a:r>
              <a:rPr lang="nl-NL" dirty="0" err="1">
                <a:solidFill>
                  <a:schemeClr val="bg1"/>
                </a:solidFill>
              </a:rPr>
              <a:t>this</a:t>
            </a:r>
            <a:r>
              <a:rPr lang="nl-NL" dirty="0">
                <a:solidFill>
                  <a:schemeClr val="bg1"/>
                </a:solidFill>
              </a:rPr>
              <a:t> look like </a:t>
            </a:r>
            <a:r>
              <a:rPr lang="nl-NL" dirty="0" err="1">
                <a:solidFill>
                  <a:schemeClr val="bg1"/>
                </a:solidFill>
              </a:rPr>
              <a:t>for</a:t>
            </a:r>
            <a:r>
              <a:rPr lang="nl-NL" dirty="0">
                <a:solidFill>
                  <a:schemeClr val="bg1"/>
                </a:solidFill>
              </a:rPr>
              <a:t> beer?</a:t>
            </a:r>
          </a:p>
        </p:txBody>
      </p:sp>
      <p:sp>
        <p:nvSpPr>
          <p:cNvPr id="3" name="Tijdelijke aanduiding voor tekst 2"/>
          <p:cNvSpPr>
            <a:spLocks noGrp="1"/>
          </p:cNvSpPr>
          <p:nvPr>
            <p:ph type="body" sz="quarter" idx="10"/>
          </p:nvPr>
        </p:nvSpPr>
        <p:spPr/>
        <p:txBody>
          <a:bodyPr/>
          <a:lstStyle/>
          <a:p>
            <a:endParaRPr lang="nl-NL"/>
          </a:p>
        </p:txBody>
      </p:sp>
      <p:pic>
        <p:nvPicPr>
          <p:cNvPr id="6" name="Afbeelding 5">
            <a:extLst>
              <a:ext uri="{FF2B5EF4-FFF2-40B4-BE49-F238E27FC236}">
                <a16:creationId xmlns:a16="http://schemas.microsoft.com/office/drawing/2014/main" id="{94E6F9A3-95C2-4526-AFC1-AD72F2294E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1880" y="1124744"/>
            <a:ext cx="2695575" cy="3288602"/>
          </a:xfrm>
          <a:prstGeom prst="rect">
            <a:avLst/>
          </a:prstGeom>
        </p:spPr>
      </p:pic>
    </p:spTree>
    <p:extLst>
      <p:ext uri="{BB962C8B-B14F-4D97-AF65-F5344CB8AC3E}">
        <p14:creationId xmlns:p14="http://schemas.microsoft.com/office/powerpoint/2010/main" val="77364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dirty="0">
                <a:latin typeface="Arial" charset="0"/>
              </a:rPr>
              <a:t>Efficiency and </a:t>
            </a:r>
            <a:r>
              <a:rPr lang="nl-NL" dirty="0" err="1">
                <a:latin typeface="Arial" charset="0"/>
              </a:rPr>
              <a:t>effectiveness</a:t>
            </a:r>
            <a:r>
              <a:rPr lang="nl-NL" dirty="0">
                <a:latin typeface="Arial" charset="0"/>
              </a:rPr>
              <a:t> in the </a:t>
            </a:r>
            <a:r>
              <a:rPr lang="nl-NL" dirty="0" err="1">
                <a:latin typeface="Arial" charset="0"/>
              </a:rPr>
              <a:t>production</a:t>
            </a:r>
            <a:r>
              <a:rPr lang="nl-NL" dirty="0">
                <a:latin typeface="Arial" charset="0"/>
              </a:rPr>
              <a:t> </a:t>
            </a:r>
            <a:r>
              <a:rPr lang="nl-NL" dirty="0" err="1">
                <a:latin typeface="Arial" charset="0"/>
              </a:rPr>
              <a:t>process</a:t>
            </a:r>
            <a:r>
              <a:rPr lang="nl-NL" b="1" dirty="0">
                <a:latin typeface="Arial" charset="0"/>
              </a:rPr>
              <a:t/>
            </a:r>
            <a:br>
              <a:rPr lang="nl-NL" b="1" dirty="0">
                <a:latin typeface="Arial" charset="0"/>
              </a:rPr>
            </a:br>
            <a:endParaRPr lang="nl-NL" dirty="0"/>
          </a:p>
        </p:txBody>
      </p:sp>
      <p:sp>
        <p:nvSpPr>
          <p:cNvPr id="3" name="Tijdelijke aanduiding voor tekst 2"/>
          <p:cNvSpPr>
            <a:spLocks noGrp="1"/>
          </p:cNvSpPr>
          <p:nvPr>
            <p:ph type="body" sz="quarter" idx="10"/>
          </p:nvPr>
        </p:nvSpPr>
        <p:spPr/>
        <p:txBody>
          <a:bodyPr/>
          <a:lstStyle/>
          <a:p>
            <a:endParaRPr lang="nl-NL"/>
          </a:p>
        </p:txBody>
      </p:sp>
      <p:graphicFrame>
        <p:nvGraphicFramePr>
          <p:cNvPr id="4" name="Diagram 3"/>
          <p:cNvGraphicFramePr/>
          <p:nvPr>
            <p:extLst/>
          </p:nvPr>
        </p:nvGraphicFramePr>
        <p:xfrm>
          <a:off x="1079104" y="1052736"/>
          <a:ext cx="8064896" cy="4392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Stroomdiagram: Proces 10"/>
          <p:cNvSpPr/>
          <p:nvPr/>
        </p:nvSpPr>
        <p:spPr>
          <a:xfrm>
            <a:off x="1907704" y="3861048"/>
            <a:ext cx="4176464" cy="432048"/>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Stroomdiagram: Proces 11"/>
          <p:cNvSpPr/>
          <p:nvPr/>
        </p:nvSpPr>
        <p:spPr>
          <a:xfrm>
            <a:off x="1763688" y="3789040"/>
            <a:ext cx="4392488" cy="144016"/>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12"/>
          <p:cNvSpPr txBox="1"/>
          <p:nvPr/>
        </p:nvSpPr>
        <p:spPr>
          <a:xfrm>
            <a:off x="3203848" y="4509120"/>
            <a:ext cx="1872208" cy="830997"/>
          </a:xfrm>
          <a:prstGeom prst="rect">
            <a:avLst/>
          </a:prstGeom>
          <a:noFill/>
        </p:spPr>
        <p:txBody>
          <a:bodyPr wrap="square" rtlCol="0">
            <a:spAutoFit/>
          </a:bodyPr>
          <a:lstStyle/>
          <a:p>
            <a:pPr algn="ctr"/>
            <a:r>
              <a:rPr lang="nl-NL" sz="1600" dirty="0"/>
              <a:t>Efficiency</a:t>
            </a:r>
          </a:p>
          <a:p>
            <a:pPr algn="ctr"/>
            <a:endParaRPr lang="nl-NL" sz="1600" dirty="0"/>
          </a:p>
          <a:p>
            <a:pPr algn="ctr"/>
            <a:r>
              <a:rPr lang="nl-NL" sz="1600" dirty="0"/>
              <a:t>Unit </a:t>
            </a:r>
            <a:r>
              <a:rPr lang="nl-NL" sz="1600" dirty="0" err="1"/>
              <a:t>Cost</a:t>
            </a:r>
            <a:endParaRPr lang="nl-NL" sz="1600" dirty="0"/>
          </a:p>
        </p:txBody>
      </p:sp>
      <p:cxnSp>
        <p:nvCxnSpPr>
          <p:cNvPr id="15" name="Rechte verbindingslijn met pijl 14"/>
          <p:cNvCxnSpPr/>
          <p:nvPr/>
        </p:nvCxnSpPr>
        <p:spPr>
          <a:xfrm rot="5400000">
            <a:off x="3959932" y="4905164"/>
            <a:ext cx="21602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Stroomdiagram: Proces 15"/>
          <p:cNvSpPr/>
          <p:nvPr/>
        </p:nvSpPr>
        <p:spPr>
          <a:xfrm>
            <a:off x="6228184" y="3861048"/>
            <a:ext cx="2232248" cy="432048"/>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Stroomdiagram: Proces 16"/>
          <p:cNvSpPr/>
          <p:nvPr/>
        </p:nvSpPr>
        <p:spPr>
          <a:xfrm>
            <a:off x="6084168" y="3789040"/>
            <a:ext cx="2592288" cy="144016"/>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ekstvak 17"/>
          <p:cNvSpPr txBox="1"/>
          <p:nvPr/>
        </p:nvSpPr>
        <p:spPr>
          <a:xfrm>
            <a:off x="6444208" y="4509120"/>
            <a:ext cx="1872208" cy="830997"/>
          </a:xfrm>
          <a:prstGeom prst="rect">
            <a:avLst/>
          </a:prstGeom>
          <a:noFill/>
        </p:spPr>
        <p:txBody>
          <a:bodyPr wrap="square" rtlCol="0">
            <a:spAutoFit/>
          </a:bodyPr>
          <a:lstStyle/>
          <a:p>
            <a:pPr algn="ctr"/>
            <a:r>
              <a:rPr lang="nl-NL" sz="1600" dirty="0" err="1"/>
              <a:t>Effectiveness</a:t>
            </a:r>
            <a:endParaRPr lang="nl-NL" sz="1600" dirty="0"/>
          </a:p>
          <a:p>
            <a:pPr algn="ctr"/>
            <a:endParaRPr lang="nl-NL" sz="1600" dirty="0"/>
          </a:p>
          <a:p>
            <a:pPr algn="ctr"/>
            <a:r>
              <a:rPr lang="nl-NL" sz="1600" dirty="0"/>
              <a:t>Sales </a:t>
            </a:r>
            <a:r>
              <a:rPr lang="nl-NL" sz="1600" dirty="0" err="1"/>
              <a:t>revenue</a:t>
            </a:r>
            <a:endParaRPr lang="nl-NL" sz="1600" dirty="0"/>
          </a:p>
        </p:txBody>
      </p:sp>
      <p:cxnSp>
        <p:nvCxnSpPr>
          <p:cNvPr id="19" name="Rechte verbindingslijn met pijl 18"/>
          <p:cNvCxnSpPr/>
          <p:nvPr/>
        </p:nvCxnSpPr>
        <p:spPr>
          <a:xfrm rot="5400000">
            <a:off x="7201086" y="4904370"/>
            <a:ext cx="21602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15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6" grpId="0" animBg="1"/>
      <p:bldP spid="17" grpId="0" animBg="1"/>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troomdiagram: Proces 9"/>
          <p:cNvSpPr/>
          <p:nvPr/>
        </p:nvSpPr>
        <p:spPr>
          <a:xfrm>
            <a:off x="5580112" y="188640"/>
            <a:ext cx="2736304" cy="1008112"/>
          </a:xfrm>
          <a:prstGeom prst="flowChart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Stroomdiagram: Proces 8"/>
          <p:cNvSpPr/>
          <p:nvPr/>
        </p:nvSpPr>
        <p:spPr>
          <a:xfrm>
            <a:off x="1619672" y="188640"/>
            <a:ext cx="2736304" cy="1008112"/>
          </a:xfrm>
          <a:prstGeom prst="flowChart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ijdelijke aanduiding voor tekst 4"/>
          <p:cNvSpPr>
            <a:spLocks noGrp="1"/>
          </p:cNvSpPr>
          <p:nvPr>
            <p:ph type="body" idx="4294967295"/>
          </p:nvPr>
        </p:nvSpPr>
        <p:spPr>
          <a:xfrm>
            <a:off x="1187624" y="397553"/>
            <a:ext cx="2890838" cy="715962"/>
          </a:xfrm>
          <a:prstGeom prst="rect">
            <a:avLst/>
          </a:prstGeom>
        </p:spPr>
        <p:txBody>
          <a:bodyPr/>
          <a:lstStyle/>
          <a:p>
            <a:pPr algn="ctr"/>
            <a:r>
              <a:rPr lang="nl-NL" dirty="0">
                <a:solidFill>
                  <a:schemeClr val="bg1"/>
                </a:solidFill>
              </a:rPr>
              <a:t>Company</a:t>
            </a:r>
          </a:p>
        </p:txBody>
      </p:sp>
      <p:sp>
        <p:nvSpPr>
          <p:cNvPr id="6" name="Tijdelijke aanduiding voor inhoud 5"/>
          <p:cNvSpPr>
            <a:spLocks noGrp="1"/>
          </p:cNvSpPr>
          <p:nvPr>
            <p:ph sz="half" idx="4294967295"/>
          </p:nvPr>
        </p:nvSpPr>
        <p:spPr>
          <a:xfrm>
            <a:off x="1547664" y="1322428"/>
            <a:ext cx="3440998" cy="4420953"/>
          </a:xfrm>
          <a:prstGeom prst="rect">
            <a:avLst/>
          </a:prstGeom>
        </p:spPr>
        <p:txBody>
          <a:bodyPr/>
          <a:lstStyle/>
          <a:p>
            <a:pPr>
              <a:buNone/>
            </a:pPr>
            <a:r>
              <a:rPr lang="nl-NL" dirty="0" err="1"/>
              <a:t>Market</a:t>
            </a:r>
            <a:r>
              <a:rPr lang="nl-NL" dirty="0"/>
              <a:t> </a:t>
            </a:r>
            <a:r>
              <a:rPr lang="nl-NL" dirty="0" err="1"/>
              <a:t>mechanism</a:t>
            </a:r>
            <a:endParaRPr lang="nl-NL" dirty="0"/>
          </a:p>
          <a:p>
            <a:pPr>
              <a:buNone/>
            </a:pPr>
            <a:endParaRPr lang="nl-NL" dirty="0"/>
          </a:p>
          <a:p>
            <a:pPr>
              <a:buNone/>
            </a:pPr>
            <a:endParaRPr lang="nl-NL" dirty="0"/>
          </a:p>
          <a:p>
            <a:pPr>
              <a:buNone/>
            </a:pPr>
            <a:endParaRPr lang="nl-NL" dirty="0"/>
          </a:p>
          <a:p>
            <a:pPr>
              <a:buNone/>
            </a:pPr>
            <a:endParaRPr lang="nl-NL" dirty="0"/>
          </a:p>
          <a:p>
            <a:pPr marL="0" indent="0">
              <a:buNone/>
            </a:pPr>
            <a:r>
              <a:rPr lang="nl-NL" dirty="0" err="1"/>
              <a:t>Activities</a:t>
            </a:r>
            <a:r>
              <a:rPr lang="nl-NL" dirty="0"/>
              <a:t> are </a:t>
            </a:r>
            <a:r>
              <a:rPr lang="nl-NL" dirty="0" err="1"/>
              <a:t>means</a:t>
            </a:r>
            <a:endParaRPr lang="nl-NL" dirty="0"/>
          </a:p>
          <a:p>
            <a:pPr marL="0" indent="0">
              <a:buNone/>
            </a:pPr>
            <a:r>
              <a:rPr lang="nl-NL" dirty="0"/>
              <a:t>Efficiency and </a:t>
            </a:r>
            <a:r>
              <a:rPr lang="nl-NL" dirty="0" err="1"/>
              <a:t>effectiveness</a:t>
            </a:r>
            <a:r>
              <a:rPr lang="nl-NL" dirty="0"/>
              <a:t> </a:t>
            </a:r>
            <a:r>
              <a:rPr lang="nl-NL" dirty="0" err="1"/>
              <a:t>measured</a:t>
            </a:r>
            <a:r>
              <a:rPr lang="nl-NL" dirty="0"/>
              <a:t> </a:t>
            </a:r>
            <a:r>
              <a:rPr lang="nl-NL" dirty="0" err="1"/>
              <a:t>by</a:t>
            </a:r>
            <a:r>
              <a:rPr lang="nl-NL" dirty="0"/>
              <a:t> </a:t>
            </a:r>
            <a:r>
              <a:rPr lang="nl-NL" dirty="0" err="1"/>
              <a:t>profit</a:t>
            </a:r>
            <a:endParaRPr lang="nl-NL" dirty="0"/>
          </a:p>
        </p:txBody>
      </p:sp>
      <p:sp>
        <p:nvSpPr>
          <p:cNvPr id="7" name="Tijdelijke aanduiding voor tekst 6"/>
          <p:cNvSpPr>
            <a:spLocks noGrp="1"/>
          </p:cNvSpPr>
          <p:nvPr>
            <p:ph type="body" sz="quarter" idx="4294967295"/>
          </p:nvPr>
        </p:nvSpPr>
        <p:spPr>
          <a:xfrm>
            <a:off x="5292142" y="188640"/>
            <a:ext cx="2892425" cy="715962"/>
          </a:xfrm>
          <a:prstGeom prst="rect">
            <a:avLst/>
          </a:prstGeom>
        </p:spPr>
        <p:txBody>
          <a:bodyPr/>
          <a:lstStyle/>
          <a:p>
            <a:pPr algn="ctr"/>
            <a:r>
              <a:rPr lang="nl-NL" dirty="0">
                <a:solidFill>
                  <a:schemeClr val="bg1"/>
                </a:solidFill>
              </a:rPr>
              <a:t>Non-profit </a:t>
            </a:r>
            <a:r>
              <a:rPr lang="nl-NL" dirty="0" err="1">
                <a:solidFill>
                  <a:schemeClr val="bg1"/>
                </a:solidFill>
              </a:rPr>
              <a:t>organization</a:t>
            </a:r>
            <a:endParaRPr lang="nl-NL" dirty="0">
              <a:solidFill>
                <a:schemeClr val="bg1"/>
              </a:solidFill>
            </a:endParaRPr>
          </a:p>
        </p:txBody>
      </p:sp>
      <p:sp>
        <p:nvSpPr>
          <p:cNvPr id="8" name="Tijdelijke aanduiding voor inhoud 7"/>
          <p:cNvSpPr>
            <a:spLocks noGrp="1"/>
          </p:cNvSpPr>
          <p:nvPr>
            <p:ph sz="quarter" idx="4294967295"/>
          </p:nvPr>
        </p:nvSpPr>
        <p:spPr>
          <a:xfrm>
            <a:off x="5446713" y="1322428"/>
            <a:ext cx="3697287" cy="4421187"/>
          </a:xfrm>
          <a:prstGeom prst="rect">
            <a:avLst/>
          </a:prstGeom>
        </p:spPr>
        <p:txBody>
          <a:bodyPr/>
          <a:lstStyle/>
          <a:p>
            <a:pPr>
              <a:buNone/>
            </a:pPr>
            <a:r>
              <a:rPr lang="nl-NL" dirty="0"/>
              <a:t>Public sector:</a:t>
            </a:r>
          </a:p>
          <a:p>
            <a:pPr>
              <a:buNone/>
            </a:pPr>
            <a:r>
              <a:rPr lang="nl-NL" dirty="0"/>
              <a:t>Budget </a:t>
            </a:r>
            <a:r>
              <a:rPr lang="nl-NL" dirty="0" err="1"/>
              <a:t>mechanism</a:t>
            </a:r>
            <a:endParaRPr lang="nl-NL" dirty="0"/>
          </a:p>
          <a:p>
            <a:pPr>
              <a:buNone/>
            </a:pPr>
            <a:r>
              <a:rPr lang="nl-NL" dirty="0"/>
              <a:t>Private:</a:t>
            </a:r>
          </a:p>
          <a:p>
            <a:pPr>
              <a:buNone/>
            </a:pPr>
            <a:r>
              <a:rPr lang="nl-NL" dirty="0"/>
              <a:t>Fundraising</a:t>
            </a:r>
          </a:p>
          <a:p>
            <a:pPr>
              <a:buNone/>
            </a:pPr>
            <a:endParaRPr lang="nl-NL" dirty="0"/>
          </a:p>
          <a:p>
            <a:pPr>
              <a:buNone/>
            </a:pPr>
            <a:r>
              <a:rPr lang="nl-NL" dirty="0" err="1"/>
              <a:t>Activities</a:t>
            </a:r>
            <a:r>
              <a:rPr lang="nl-NL" dirty="0"/>
              <a:t> are goal</a:t>
            </a:r>
          </a:p>
          <a:p>
            <a:pPr>
              <a:buNone/>
            </a:pPr>
            <a:endParaRPr lang="nl-NL" dirty="0"/>
          </a:p>
          <a:p>
            <a:pPr marL="0" indent="0">
              <a:buNone/>
            </a:pPr>
            <a:r>
              <a:rPr lang="nl-NL" dirty="0" err="1"/>
              <a:t>Effectiveness</a:t>
            </a:r>
            <a:r>
              <a:rPr lang="nl-NL" dirty="0"/>
              <a:t> </a:t>
            </a:r>
            <a:r>
              <a:rPr lang="nl-NL" dirty="0" err="1"/>
              <a:t>measured</a:t>
            </a:r>
            <a:r>
              <a:rPr lang="nl-NL" dirty="0"/>
              <a:t> </a:t>
            </a:r>
            <a:r>
              <a:rPr lang="nl-NL" dirty="0" err="1"/>
              <a:t>by</a:t>
            </a:r>
            <a:r>
              <a:rPr lang="nl-NL" dirty="0"/>
              <a:t> non </a:t>
            </a:r>
            <a:r>
              <a:rPr lang="nl-NL" dirty="0" err="1"/>
              <a:t>financial</a:t>
            </a:r>
            <a:r>
              <a:rPr lang="nl-NL" dirty="0"/>
              <a:t> criteria</a:t>
            </a:r>
          </a:p>
        </p:txBody>
      </p:sp>
    </p:spTree>
    <p:extLst>
      <p:ext uri="{BB962C8B-B14F-4D97-AF65-F5344CB8AC3E}">
        <p14:creationId xmlns:p14="http://schemas.microsoft.com/office/powerpoint/2010/main" val="130083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bwMode="auto">
          <a:xfrm>
            <a:off x="1259632" y="576008"/>
            <a:ext cx="7632048" cy="548736"/>
          </a:xfrm>
          <a:noFill/>
          <a:ln>
            <a:miter lim="800000"/>
            <a:headEnd/>
            <a:tailEnd/>
          </a:ln>
        </p:spPr>
        <p:txBody>
          <a:bodyPr vert="horz" wrap="square" lIns="91440" tIns="45720" rIns="91440" bIns="45720" numCol="1" anchor="t" anchorCtr="0" compatLnSpc="1">
            <a:prstTxWarp prst="textNoShape">
              <a:avLst/>
            </a:prstTxWarp>
          </a:bodyPr>
          <a:lstStyle/>
          <a:p>
            <a:r>
              <a:rPr lang="nl-NL" dirty="0" err="1">
                <a:latin typeface="Arial" charset="0"/>
              </a:rPr>
              <a:t>Production</a:t>
            </a:r>
            <a:r>
              <a:rPr lang="nl-NL" dirty="0">
                <a:latin typeface="Arial" charset="0"/>
              </a:rPr>
              <a:t> resources</a:t>
            </a:r>
          </a:p>
        </p:txBody>
      </p:sp>
      <p:sp>
        <p:nvSpPr>
          <p:cNvPr id="271363" name="Rectangle 3"/>
          <p:cNvSpPr>
            <a:spLocks noGrp="1" noChangeArrowheads="1"/>
          </p:cNvSpPr>
          <p:nvPr>
            <p:ph type="body" idx="4294967295"/>
          </p:nvPr>
        </p:nvSpPr>
        <p:spPr bwMode="auto">
          <a:xfrm>
            <a:off x="2339752" y="1239240"/>
            <a:ext cx="5905500" cy="561657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indent="0">
              <a:buFontTx/>
              <a:buNone/>
              <a:tabLst>
                <a:tab pos="1436688" algn="l"/>
                <a:tab pos="2857500" algn="l"/>
                <a:tab pos="4381500" algn="l"/>
              </a:tabLst>
            </a:pPr>
            <a:r>
              <a:rPr lang="nl-NL" sz="1100" dirty="0">
                <a:latin typeface="Arial" charset="0"/>
              </a:rPr>
              <a:t>	</a:t>
            </a:r>
            <a:r>
              <a:rPr lang="nl-NL" sz="1100" b="1" dirty="0" err="1">
                <a:latin typeface="Arial" charset="0"/>
              </a:rPr>
              <a:t>Fixed</a:t>
            </a:r>
            <a:r>
              <a:rPr lang="nl-NL" sz="1100" b="1" dirty="0">
                <a:latin typeface="Arial" charset="0"/>
              </a:rPr>
              <a:t>	</a:t>
            </a:r>
            <a:r>
              <a:rPr lang="nl-NL" sz="1100" b="1" dirty="0" err="1">
                <a:latin typeface="Arial" charset="0"/>
              </a:rPr>
              <a:t>Inventories</a:t>
            </a:r>
            <a:r>
              <a:rPr lang="nl-NL" sz="1100" b="1" dirty="0">
                <a:latin typeface="Arial" charset="0"/>
              </a:rPr>
              <a:t>	</a:t>
            </a:r>
            <a:r>
              <a:rPr lang="nl-NL" sz="1100" b="1" dirty="0" err="1">
                <a:latin typeface="Arial" charset="0"/>
              </a:rPr>
              <a:t>Labor</a:t>
            </a:r>
            <a:endParaRPr lang="nl-NL" sz="1100" b="1" dirty="0">
              <a:latin typeface="Arial" charset="0"/>
            </a:endParaRPr>
          </a:p>
          <a:p>
            <a:pPr marL="0" indent="0">
              <a:buFontTx/>
              <a:buNone/>
              <a:tabLst>
                <a:tab pos="1436688" algn="l"/>
                <a:tab pos="2857500" algn="l"/>
                <a:tab pos="4381500" algn="l"/>
              </a:tabLst>
            </a:pPr>
            <a:r>
              <a:rPr lang="nl-NL" sz="1100" b="1" dirty="0">
                <a:latin typeface="Arial" charset="0"/>
              </a:rPr>
              <a:t>	assets</a:t>
            </a:r>
          </a:p>
          <a:p>
            <a:pPr marL="0" indent="0">
              <a:buFontTx/>
              <a:buNone/>
              <a:tabLst>
                <a:tab pos="1436688" algn="l"/>
                <a:tab pos="2857500" algn="l"/>
                <a:tab pos="4381500" algn="l"/>
              </a:tabLst>
            </a:pPr>
            <a:r>
              <a:rPr lang="nl-NL" sz="1100" b="1" dirty="0">
                <a:latin typeface="Arial" charset="0"/>
              </a:rPr>
              <a:t>	</a:t>
            </a:r>
          </a:p>
          <a:p>
            <a:pPr marL="0" indent="0">
              <a:buFontTx/>
              <a:buNone/>
              <a:tabLst>
                <a:tab pos="1436688" algn="l"/>
                <a:tab pos="2857500" algn="l"/>
                <a:tab pos="4381500" algn="l"/>
              </a:tabLst>
            </a:pPr>
            <a:endParaRPr lang="nl-NL" sz="1100" b="1" dirty="0">
              <a:latin typeface="Arial" charset="0"/>
            </a:endParaRPr>
          </a:p>
          <a:p>
            <a:pPr marL="0" indent="0">
              <a:buFontTx/>
              <a:buNone/>
              <a:tabLst>
                <a:tab pos="1436688" algn="l"/>
                <a:tab pos="2857500" algn="l"/>
                <a:tab pos="4381500" algn="l"/>
              </a:tabLst>
            </a:pPr>
            <a:r>
              <a:rPr lang="nl-NL" sz="1100" b="1" dirty="0" err="1">
                <a:latin typeface="Arial" charset="0"/>
              </a:rPr>
              <a:t>Agriculture</a:t>
            </a:r>
            <a:r>
              <a:rPr lang="nl-NL" sz="1100" dirty="0">
                <a:latin typeface="Arial" charset="0"/>
              </a:rPr>
              <a:t>	Land	</a:t>
            </a:r>
            <a:r>
              <a:rPr lang="nl-NL" sz="1100" dirty="0" err="1">
                <a:latin typeface="Arial" charset="0"/>
              </a:rPr>
              <a:t>Not</a:t>
            </a:r>
            <a:r>
              <a:rPr lang="nl-NL" sz="1100" dirty="0">
                <a:latin typeface="Arial" charset="0"/>
              </a:rPr>
              <a:t> important	</a:t>
            </a:r>
            <a:r>
              <a:rPr lang="nl-NL" sz="1100" dirty="0" err="1">
                <a:latin typeface="Arial" charset="0"/>
              </a:rPr>
              <a:t>Nowadays</a:t>
            </a:r>
            <a:endParaRPr lang="nl-NL" sz="1100" dirty="0">
              <a:latin typeface="Arial" charset="0"/>
            </a:endParaRPr>
          </a:p>
          <a:p>
            <a:pPr marL="0" indent="0">
              <a:buFontTx/>
              <a:buNone/>
              <a:tabLst>
                <a:tab pos="1436688" algn="l"/>
                <a:tab pos="2857500" algn="l"/>
                <a:tab pos="4381500" algn="l"/>
              </a:tabLst>
            </a:pPr>
            <a:r>
              <a:rPr lang="nl-NL" sz="1100" dirty="0">
                <a:latin typeface="Arial" charset="0"/>
              </a:rPr>
              <a:t>	</a:t>
            </a:r>
            <a:r>
              <a:rPr lang="nl-NL" sz="1100" dirty="0" err="1">
                <a:latin typeface="Arial" charset="0"/>
              </a:rPr>
              <a:t>Machinery</a:t>
            </a:r>
            <a:r>
              <a:rPr lang="nl-NL" sz="1100" dirty="0">
                <a:latin typeface="Arial" charset="0"/>
              </a:rPr>
              <a:t>		</a:t>
            </a:r>
            <a:r>
              <a:rPr lang="nl-NL" sz="1100" dirty="0" err="1">
                <a:latin typeface="Arial" charset="0"/>
              </a:rPr>
              <a:t>labor</a:t>
            </a:r>
            <a:r>
              <a:rPr lang="nl-NL" sz="1100" dirty="0">
                <a:latin typeface="Arial" charset="0"/>
              </a:rPr>
              <a:t>  </a:t>
            </a:r>
            <a:r>
              <a:rPr lang="nl-NL" sz="1100" dirty="0" err="1">
                <a:latin typeface="Arial" charset="0"/>
              </a:rPr>
              <a:t>extensive</a:t>
            </a:r>
            <a:endParaRPr lang="nl-NL" sz="1100" dirty="0">
              <a:latin typeface="Arial" charset="0"/>
            </a:endParaRPr>
          </a:p>
          <a:p>
            <a:pPr marL="0" indent="0">
              <a:buFontTx/>
              <a:buNone/>
              <a:tabLst>
                <a:tab pos="1436688" algn="l"/>
                <a:tab pos="2857500" algn="l"/>
                <a:tab pos="4381500" algn="l"/>
              </a:tabLst>
            </a:pPr>
            <a:endParaRPr lang="nl-NL" sz="1100" dirty="0">
              <a:latin typeface="Arial" charset="0"/>
            </a:endParaRPr>
          </a:p>
          <a:p>
            <a:pPr marL="0" indent="0">
              <a:buFontTx/>
              <a:buNone/>
              <a:tabLst>
                <a:tab pos="1436688" algn="l"/>
                <a:tab pos="2857500" algn="l"/>
                <a:tab pos="4381500" algn="l"/>
              </a:tabLst>
            </a:pPr>
            <a:r>
              <a:rPr lang="nl-NL" sz="1100" b="1" dirty="0" err="1">
                <a:latin typeface="Arial" charset="0"/>
              </a:rPr>
              <a:t>Mining</a:t>
            </a:r>
            <a:r>
              <a:rPr lang="nl-NL" sz="1100" dirty="0">
                <a:latin typeface="Arial" charset="0"/>
              </a:rPr>
              <a:t>	</a:t>
            </a:r>
            <a:r>
              <a:rPr lang="nl-NL" sz="1100" dirty="0" err="1">
                <a:latin typeface="Arial" charset="0"/>
              </a:rPr>
              <a:t>Concession</a:t>
            </a:r>
            <a:r>
              <a:rPr lang="nl-NL" sz="1100" dirty="0">
                <a:latin typeface="Arial" charset="0"/>
              </a:rPr>
              <a:t>	</a:t>
            </a:r>
            <a:r>
              <a:rPr lang="nl-NL" sz="1100" dirty="0" err="1">
                <a:latin typeface="Arial" charset="0"/>
              </a:rPr>
              <a:t>Not</a:t>
            </a:r>
            <a:r>
              <a:rPr lang="nl-NL" sz="1100" dirty="0">
                <a:latin typeface="Arial" charset="0"/>
              </a:rPr>
              <a:t> important	</a:t>
            </a:r>
            <a:r>
              <a:rPr lang="nl-NL" sz="1100" dirty="0" err="1">
                <a:latin typeface="Arial" charset="0"/>
              </a:rPr>
              <a:t>Nowadays</a:t>
            </a:r>
            <a:endParaRPr lang="nl-NL" sz="1100" dirty="0">
              <a:latin typeface="Arial" charset="0"/>
            </a:endParaRPr>
          </a:p>
          <a:p>
            <a:pPr marL="0" indent="0">
              <a:buFontTx/>
              <a:buNone/>
              <a:tabLst>
                <a:tab pos="1436688" algn="l"/>
                <a:tab pos="2857500" algn="l"/>
                <a:tab pos="4381500" algn="l"/>
              </a:tabLst>
            </a:pPr>
            <a:r>
              <a:rPr lang="nl-NL" sz="1100" b="1" dirty="0">
                <a:latin typeface="Arial" charset="0"/>
              </a:rPr>
              <a:t>	</a:t>
            </a:r>
            <a:r>
              <a:rPr lang="nl-NL" sz="1100" dirty="0" err="1">
                <a:latin typeface="Arial" charset="0"/>
              </a:rPr>
              <a:t>Machinery</a:t>
            </a:r>
            <a:r>
              <a:rPr lang="nl-NL" sz="1100" dirty="0">
                <a:latin typeface="Arial" charset="0"/>
              </a:rPr>
              <a:t>		</a:t>
            </a:r>
            <a:r>
              <a:rPr lang="nl-NL" sz="1100" dirty="0" err="1">
                <a:latin typeface="Arial" charset="0"/>
              </a:rPr>
              <a:t>labor</a:t>
            </a:r>
            <a:r>
              <a:rPr lang="nl-NL" sz="1100" dirty="0">
                <a:latin typeface="Arial" charset="0"/>
              </a:rPr>
              <a:t> </a:t>
            </a:r>
            <a:r>
              <a:rPr lang="nl-NL" sz="1100" dirty="0" err="1">
                <a:latin typeface="Arial" charset="0"/>
              </a:rPr>
              <a:t>extensive</a:t>
            </a:r>
            <a:endParaRPr lang="nl-NL" sz="1100" dirty="0">
              <a:latin typeface="Arial" charset="0"/>
            </a:endParaRPr>
          </a:p>
          <a:p>
            <a:pPr marL="0" indent="0">
              <a:buFontTx/>
              <a:buNone/>
              <a:tabLst>
                <a:tab pos="1436688" algn="l"/>
                <a:tab pos="2857500" algn="l"/>
                <a:tab pos="4381500" algn="l"/>
              </a:tabLst>
            </a:pPr>
            <a:endParaRPr lang="nl-NL" sz="1100" b="1" dirty="0">
              <a:latin typeface="Arial" charset="0"/>
            </a:endParaRPr>
          </a:p>
          <a:p>
            <a:pPr marL="0" indent="0">
              <a:buFontTx/>
              <a:buNone/>
              <a:tabLst>
                <a:tab pos="1436688" algn="l"/>
                <a:tab pos="2857500" algn="l"/>
                <a:tab pos="4381500" algn="l"/>
              </a:tabLst>
            </a:pPr>
            <a:r>
              <a:rPr lang="nl-NL" sz="1100" b="1" dirty="0" err="1">
                <a:latin typeface="Arial" charset="0"/>
              </a:rPr>
              <a:t>Industry</a:t>
            </a:r>
            <a:endParaRPr lang="nl-NL" sz="1100" b="1" dirty="0">
              <a:latin typeface="Arial" charset="0"/>
            </a:endParaRPr>
          </a:p>
          <a:p>
            <a:pPr marL="0" indent="0">
              <a:buFontTx/>
              <a:buNone/>
              <a:tabLst>
                <a:tab pos="1436688" algn="l"/>
                <a:tab pos="2857500" algn="l"/>
                <a:tab pos="4381500" algn="l"/>
              </a:tabLst>
            </a:pPr>
            <a:r>
              <a:rPr lang="nl-NL" sz="1100" dirty="0">
                <a:latin typeface="Arial" charset="0"/>
              </a:rPr>
              <a:t>  </a:t>
            </a:r>
            <a:r>
              <a:rPr lang="nl-NL" sz="1100" dirty="0" err="1">
                <a:latin typeface="Arial" charset="0"/>
              </a:rPr>
              <a:t>mechanised</a:t>
            </a:r>
            <a:r>
              <a:rPr lang="nl-NL" sz="1100" dirty="0">
                <a:latin typeface="Arial" charset="0"/>
              </a:rPr>
              <a:t>/	</a:t>
            </a:r>
            <a:r>
              <a:rPr lang="nl-NL" sz="1100" dirty="0" err="1">
                <a:latin typeface="Arial" charset="0"/>
              </a:rPr>
              <a:t>Premises</a:t>
            </a:r>
            <a:r>
              <a:rPr lang="nl-NL" sz="1100" dirty="0">
                <a:latin typeface="Arial" charset="0"/>
              </a:rPr>
              <a:t>	Mass </a:t>
            </a:r>
            <a:r>
              <a:rPr lang="nl-NL" sz="1100" dirty="0" err="1">
                <a:latin typeface="Arial" charset="0"/>
              </a:rPr>
              <a:t>production</a:t>
            </a:r>
            <a:r>
              <a:rPr lang="nl-NL" sz="1100" dirty="0">
                <a:latin typeface="Arial" charset="0"/>
              </a:rPr>
              <a:t>:	</a:t>
            </a:r>
            <a:r>
              <a:rPr lang="nl-NL" sz="1100" dirty="0" err="1">
                <a:latin typeface="Arial" charset="0"/>
              </a:rPr>
              <a:t>Labor</a:t>
            </a:r>
            <a:r>
              <a:rPr lang="nl-NL" sz="1100" dirty="0">
                <a:latin typeface="Arial" charset="0"/>
              </a:rPr>
              <a:t> </a:t>
            </a:r>
            <a:r>
              <a:rPr lang="nl-NL" sz="1100" dirty="0" err="1">
                <a:latin typeface="Arial" charset="0"/>
              </a:rPr>
              <a:t>extensive</a:t>
            </a:r>
            <a:endParaRPr lang="nl-NL" sz="1100" dirty="0">
              <a:latin typeface="Arial" charset="0"/>
            </a:endParaRPr>
          </a:p>
          <a:p>
            <a:pPr marL="0" indent="0">
              <a:buFontTx/>
              <a:buNone/>
              <a:tabLst>
                <a:tab pos="1436688" algn="l"/>
                <a:tab pos="2857500" algn="l"/>
                <a:tab pos="4381500" algn="l"/>
              </a:tabLst>
            </a:pPr>
            <a:r>
              <a:rPr lang="nl-NL" sz="1100" dirty="0">
                <a:latin typeface="Arial" charset="0"/>
              </a:rPr>
              <a:t>  </a:t>
            </a:r>
            <a:r>
              <a:rPr lang="nl-NL" sz="1100" dirty="0" err="1">
                <a:latin typeface="Arial" charset="0"/>
              </a:rPr>
              <a:t>automated</a:t>
            </a:r>
            <a:r>
              <a:rPr lang="nl-NL" sz="1100" dirty="0">
                <a:latin typeface="Arial" charset="0"/>
              </a:rPr>
              <a:t>	</a:t>
            </a:r>
            <a:r>
              <a:rPr lang="nl-NL" sz="1100" dirty="0" err="1">
                <a:latin typeface="Arial" charset="0"/>
              </a:rPr>
              <a:t>Machinery</a:t>
            </a:r>
            <a:r>
              <a:rPr lang="nl-NL" sz="1100" dirty="0">
                <a:latin typeface="Arial" charset="0"/>
              </a:rPr>
              <a:t>	end product stocks;</a:t>
            </a:r>
          </a:p>
          <a:p>
            <a:pPr marL="0" indent="0">
              <a:buFontTx/>
              <a:buNone/>
              <a:tabLst>
                <a:tab pos="1436688" algn="l"/>
                <a:tab pos="2857500" algn="l"/>
                <a:tab pos="4381500" algn="l"/>
              </a:tabLst>
            </a:pPr>
            <a:r>
              <a:rPr lang="nl-NL" sz="1100" dirty="0">
                <a:latin typeface="Arial" charset="0"/>
              </a:rPr>
              <a:t>		job </a:t>
            </a:r>
            <a:r>
              <a:rPr lang="nl-NL" sz="1100" dirty="0" err="1">
                <a:latin typeface="Arial" charset="0"/>
              </a:rPr>
              <a:t>production</a:t>
            </a:r>
            <a:r>
              <a:rPr lang="nl-NL" sz="1100" dirty="0">
                <a:latin typeface="Arial" charset="0"/>
              </a:rPr>
              <a:t>:</a:t>
            </a:r>
          </a:p>
          <a:p>
            <a:pPr marL="0" indent="0">
              <a:buFontTx/>
              <a:buNone/>
              <a:tabLst>
                <a:tab pos="1436688" algn="l"/>
                <a:tab pos="2857500" algn="l"/>
                <a:tab pos="4381500" algn="l"/>
              </a:tabLst>
            </a:pPr>
            <a:r>
              <a:rPr lang="nl-NL" sz="1100" dirty="0">
                <a:latin typeface="Arial" charset="0"/>
              </a:rPr>
              <a:t>		</a:t>
            </a:r>
            <a:r>
              <a:rPr lang="nl-NL" sz="1100" dirty="0" err="1">
                <a:latin typeface="Arial" charset="0"/>
              </a:rPr>
              <a:t>no</a:t>
            </a:r>
            <a:r>
              <a:rPr lang="nl-NL" sz="1100" dirty="0">
                <a:latin typeface="Arial" charset="0"/>
              </a:rPr>
              <a:t> end product stocks</a:t>
            </a:r>
          </a:p>
          <a:p>
            <a:pPr marL="0" indent="0">
              <a:buFontTx/>
              <a:buNone/>
              <a:tabLst>
                <a:tab pos="1436688" algn="l"/>
                <a:tab pos="2857500" algn="l"/>
                <a:tab pos="4381500" algn="l"/>
              </a:tabLst>
            </a:pPr>
            <a:endParaRPr lang="nl-NL" sz="1100" dirty="0">
              <a:latin typeface="Arial" charset="0"/>
            </a:endParaRPr>
          </a:p>
          <a:p>
            <a:pPr marL="0" indent="0">
              <a:buFontTx/>
              <a:buNone/>
              <a:tabLst>
                <a:tab pos="1436688" algn="l"/>
                <a:tab pos="2857500" algn="l"/>
                <a:tab pos="4381500" algn="l"/>
              </a:tabLst>
            </a:pPr>
            <a:r>
              <a:rPr lang="nl-NL" sz="1100" dirty="0">
                <a:latin typeface="Arial" charset="0"/>
              </a:rPr>
              <a:t>  </a:t>
            </a:r>
            <a:r>
              <a:rPr lang="nl-NL" sz="1100" dirty="0" err="1">
                <a:latin typeface="Arial" charset="0"/>
              </a:rPr>
              <a:t>handcraft</a:t>
            </a:r>
            <a:r>
              <a:rPr lang="nl-NL" sz="1100" dirty="0">
                <a:latin typeface="Arial" charset="0"/>
              </a:rPr>
              <a:t>	</a:t>
            </a:r>
            <a:r>
              <a:rPr lang="nl-NL" sz="1100" dirty="0" err="1">
                <a:latin typeface="Arial" charset="0"/>
              </a:rPr>
              <a:t>Less</a:t>
            </a:r>
            <a:r>
              <a:rPr lang="nl-NL" sz="1100" dirty="0">
                <a:latin typeface="Arial" charset="0"/>
              </a:rPr>
              <a:t> important	</a:t>
            </a:r>
            <a:r>
              <a:rPr lang="nl-NL" sz="1100" dirty="0" err="1">
                <a:latin typeface="Arial" charset="0"/>
              </a:rPr>
              <a:t>Less</a:t>
            </a:r>
            <a:r>
              <a:rPr lang="nl-NL" sz="1100" dirty="0">
                <a:latin typeface="Arial" charset="0"/>
              </a:rPr>
              <a:t> important	</a:t>
            </a:r>
            <a:r>
              <a:rPr lang="nl-NL" sz="1100" dirty="0" err="1">
                <a:latin typeface="Arial" charset="0"/>
              </a:rPr>
              <a:t>Labor</a:t>
            </a:r>
            <a:r>
              <a:rPr lang="nl-NL" sz="1100" dirty="0">
                <a:latin typeface="Arial" charset="0"/>
              </a:rPr>
              <a:t> intensive</a:t>
            </a:r>
          </a:p>
          <a:p>
            <a:pPr marL="0" indent="0">
              <a:buFontTx/>
              <a:buNone/>
              <a:tabLst>
                <a:tab pos="1436688" algn="l"/>
                <a:tab pos="2857500" algn="l"/>
                <a:tab pos="4381500" algn="l"/>
              </a:tabLst>
            </a:pPr>
            <a:endParaRPr lang="nl-NL" sz="1100" dirty="0">
              <a:latin typeface="Arial" charset="0"/>
            </a:endParaRPr>
          </a:p>
          <a:p>
            <a:pPr marL="0" indent="0">
              <a:buFontTx/>
              <a:buNone/>
              <a:tabLst>
                <a:tab pos="1436688" algn="l"/>
                <a:tab pos="2857500" algn="l"/>
                <a:tab pos="4381500" algn="l"/>
              </a:tabLst>
            </a:pPr>
            <a:r>
              <a:rPr lang="nl-NL" sz="1100" b="1" dirty="0" err="1">
                <a:latin typeface="Arial" charset="0"/>
              </a:rPr>
              <a:t>Trade</a:t>
            </a:r>
            <a:endParaRPr lang="nl-NL" sz="1100" b="1" dirty="0">
              <a:latin typeface="Arial" charset="0"/>
            </a:endParaRPr>
          </a:p>
          <a:p>
            <a:pPr marL="0" indent="0">
              <a:buFontTx/>
              <a:buNone/>
              <a:tabLst>
                <a:tab pos="1436688" algn="l"/>
                <a:tab pos="2857500" algn="l"/>
                <a:tab pos="4381500" algn="l"/>
              </a:tabLst>
            </a:pPr>
            <a:r>
              <a:rPr lang="nl-NL" sz="1100" dirty="0">
                <a:latin typeface="Arial" charset="0"/>
              </a:rPr>
              <a:t>  </a:t>
            </a:r>
            <a:r>
              <a:rPr lang="nl-NL" sz="1100" dirty="0" err="1">
                <a:latin typeface="Arial" charset="0"/>
              </a:rPr>
              <a:t>wholesale</a:t>
            </a:r>
            <a:r>
              <a:rPr lang="nl-NL" sz="1100" dirty="0">
                <a:latin typeface="Arial" charset="0"/>
              </a:rPr>
              <a:t>	</a:t>
            </a:r>
            <a:r>
              <a:rPr lang="nl-NL" sz="1100" dirty="0" err="1">
                <a:latin typeface="Arial" charset="0"/>
              </a:rPr>
              <a:t>Warehouse</a:t>
            </a:r>
            <a:r>
              <a:rPr lang="nl-NL" sz="1100" dirty="0">
                <a:latin typeface="Arial" charset="0"/>
              </a:rPr>
              <a:t>	</a:t>
            </a:r>
            <a:r>
              <a:rPr lang="nl-NL" sz="1100" dirty="0" err="1">
                <a:latin typeface="Arial" charset="0"/>
              </a:rPr>
              <a:t>Very</a:t>
            </a:r>
            <a:r>
              <a:rPr lang="nl-NL" sz="1100" dirty="0">
                <a:latin typeface="Arial" charset="0"/>
              </a:rPr>
              <a:t> important	</a:t>
            </a:r>
            <a:r>
              <a:rPr lang="nl-NL" sz="1100" dirty="0" err="1">
                <a:latin typeface="Arial" charset="0"/>
              </a:rPr>
              <a:t>Less</a:t>
            </a:r>
            <a:r>
              <a:rPr lang="nl-NL" sz="1100" dirty="0">
                <a:latin typeface="Arial" charset="0"/>
              </a:rPr>
              <a:t> important</a:t>
            </a:r>
          </a:p>
          <a:p>
            <a:pPr marL="0" indent="0">
              <a:buFontTx/>
              <a:buNone/>
              <a:tabLst>
                <a:tab pos="1436688" algn="l"/>
                <a:tab pos="2857500" algn="l"/>
                <a:tab pos="4381500" algn="l"/>
              </a:tabLst>
            </a:pPr>
            <a:r>
              <a:rPr lang="nl-NL" sz="1100" dirty="0">
                <a:latin typeface="Arial" charset="0"/>
              </a:rPr>
              <a:t>	</a:t>
            </a:r>
            <a:r>
              <a:rPr lang="nl-NL" sz="1100" dirty="0" err="1">
                <a:latin typeface="Arial" charset="0"/>
              </a:rPr>
              <a:t>Transportation</a:t>
            </a:r>
            <a:r>
              <a:rPr lang="nl-NL" sz="1100" dirty="0">
                <a:latin typeface="Arial" charset="0"/>
              </a:rPr>
              <a:t>		</a:t>
            </a:r>
          </a:p>
          <a:p>
            <a:pPr marL="0" indent="0">
              <a:buFontTx/>
              <a:buNone/>
              <a:tabLst>
                <a:tab pos="1436688" algn="l"/>
                <a:tab pos="2857500" algn="l"/>
                <a:tab pos="4381500" algn="l"/>
              </a:tabLst>
            </a:pPr>
            <a:endParaRPr lang="nl-NL" sz="1100" dirty="0">
              <a:latin typeface="Arial" charset="0"/>
            </a:endParaRPr>
          </a:p>
          <a:p>
            <a:pPr marL="0" indent="0">
              <a:buFontTx/>
              <a:buNone/>
              <a:tabLst>
                <a:tab pos="1436688" algn="l"/>
                <a:tab pos="2857500" algn="l"/>
                <a:tab pos="4381500" algn="l"/>
              </a:tabLst>
            </a:pPr>
            <a:r>
              <a:rPr lang="nl-NL" sz="1100" dirty="0">
                <a:latin typeface="Arial" charset="0"/>
              </a:rPr>
              <a:t>  </a:t>
            </a:r>
            <a:r>
              <a:rPr lang="nl-NL" sz="1100" dirty="0" err="1">
                <a:latin typeface="Arial" charset="0"/>
              </a:rPr>
              <a:t>retail</a:t>
            </a:r>
            <a:r>
              <a:rPr lang="nl-NL" sz="1100" dirty="0">
                <a:latin typeface="Arial" charset="0"/>
              </a:rPr>
              <a:t>	Store	Important	</a:t>
            </a:r>
            <a:r>
              <a:rPr lang="nl-NL" sz="1100" dirty="0" err="1">
                <a:latin typeface="Arial" charset="0"/>
              </a:rPr>
              <a:t>Labor</a:t>
            </a:r>
            <a:r>
              <a:rPr lang="nl-NL" sz="1100" dirty="0">
                <a:latin typeface="Arial" charset="0"/>
              </a:rPr>
              <a:t> intensive</a:t>
            </a:r>
          </a:p>
          <a:p>
            <a:pPr marL="0" indent="0">
              <a:buFontTx/>
              <a:buNone/>
              <a:tabLst>
                <a:tab pos="1436688" algn="l"/>
                <a:tab pos="2857500" algn="l"/>
                <a:tab pos="4381500" algn="l"/>
              </a:tabLst>
            </a:pPr>
            <a:endParaRPr lang="nl-NL" sz="1100" dirty="0">
              <a:latin typeface="Arial" charset="0"/>
            </a:endParaRPr>
          </a:p>
          <a:p>
            <a:pPr marL="0" indent="0">
              <a:buFontTx/>
              <a:buNone/>
              <a:tabLst>
                <a:tab pos="1436688" algn="l"/>
                <a:tab pos="2857500" algn="l"/>
                <a:tab pos="4381500" algn="l"/>
              </a:tabLst>
            </a:pPr>
            <a:r>
              <a:rPr lang="nl-NL" sz="1100" b="1" dirty="0">
                <a:latin typeface="Arial" charset="0"/>
              </a:rPr>
              <a:t>Services</a:t>
            </a:r>
            <a:r>
              <a:rPr lang="nl-NL" sz="1100" dirty="0">
                <a:latin typeface="Arial" charset="0"/>
              </a:rPr>
              <a:t>	Depends on 	</a:t>
            </a:r>
            <a:r>
              <a:rPr lang="nl-NL" sz="1100" dirty="0" err="1">
                <a:latin typeface="Arial" charset="0"/>
              </a:rPr>
              <a:t>Not</a:t>
            </a:r>
            <a:r>
              <a:rPr lang="nl-NL" sz="1100" dirty="0">
                <a:latin typeface="Arial" charset="0"/>
              </a:rPr>
              <a:t> important	Depends on</a:t>
            </a:r>
          </a:p>
          <a:p>
            <a:pPr marL="0" indent="0">
              <a:buFontTx/>
              <a:buNone/>
              <a:tabLst>
                <a:tab pos="1436688" algn="l"/>
                <a:tab pos="2857500" algn="l"/>
                <a:tab pos="4381500" algn="l"/>
              </a:tabLst>
            </a:pPr>
            <a:r>
              <a:rPr lang="nl-NL" sz="1100" dirty="0">
                <a:latin typeface="Arial" charset="0"/>
              </a:rPr>
              <a:t>	type of service		type of service</a:t>
            </a:r>
          </a:p>
        </p:txBody>
      </p:sp>
    </p:spTree>
    <p:extLst>
      <p:ext uri="{BB962C8B-B14F-4D97-AF65-F5344CB8AC3E}">
        <p14:creationId xmlns:p14="http://schemas.microsoft.com/office/powerpoint/2010/main" val="553797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dirty="0" err="1"/>
              <a:t>Aspects</a:t>
            </a:r>
            <a:r>
              <a:rPr lang="nl-NL" dirty="0"/>
              <a:t> of the </a:t>
            </a:r>
            <a:r>
              <a:rPr lang="nl-NL" dirty="0" err="1"/>
              <a:t>choice</a:t>
            </a:r>
            <a:r>
              <a:rPr lang="nl-NL" dirty="0"/>
              <a:t> of a </a:t>
            </a:r>
            <a:r>
              <a:rPr lang="nl-NL" dirty="0" err="1"/>
              <a:t>legal</a:t>
            </a:r>
            <a:r>
              <a:rPr lang="nl-NL" dirty="0"/>
              <a:t> </a:t>
            </a:r>
            <a:r>
              <a:rPr lang="nl-NL" dirty="0" err="1"/>
              <a:t>form</a:t>
            </a:r>
            <a:endParaRPr lang="nl-NL" dirty="0"/>
          </a:p>
        </p:txBody>
      </p:sp>
      <p:sp>
        <p:nvSpPr>
          <p:cNvPr id="3" name="Tijdelijke aanduiding voor inhoud 2"/>
          <p:cNvSpPr>
            <a:spLocks noGrp="1"/>
          </p:cNvSpPr>
          <p:nvPr>
            <p:ph idx="4294967295"/>
          </p:nvPr>
        </p:nvSpPr>
        <p:spPr>
          <a:xfrm>
            <a:off x="1691680" y="2332037"/>
            <a:ext cx="6778625" cy="4525963"/>
          </a:xfrm>
          <a:prstGeom prst="rect">
            <a:avLst/>
          </a:prstGeom>
        </p:spPr>
        <p:txBody>
          <a:bodyPr/>
          <a:lstStyle/>
          <a:p>
            <a:pPr marL="900113" indent="-363538"/>
            <a:r>
              <a:rPr lang="nl-NL" sz="2400" dirty="0"/>
              <a:t>Management and </a:t>
            </a:r>
            <a:r>
              <a:rPr lang="nl-NL" sz="2400" dirty="0" err="1"/>
              <a:t>ownership</a:t>
            </a:r>
            <a:endParaRPr lang="nl-NL" sz="2400" dirty="0"/>
          </a:p>
          <a:p>
            <a:pPr marL="900113" indent="-363538"/>
            <a:r>
              <a:rPr lang="nl-NL" sz="2400" dirty="0" err="1"/>
              <a:t>Financing</a:t>
            </a:r>
            <a:r>
              <a:rPr lang="nl-NL" sz="2400" dirty="0"/>
              <a:t> </a:t>
            </a:r>
            <a:r>
              <a:rPr lang="nl-NL" sz="2400" dirty="0" err="1"/>
              <a:t>possibilities</a:t>
            </a:r>
            <a:endParaRPr lang="nl-NL" sz="2400" dirty="0"/>
          </a:p>
          <a:p>
            <a:pPr marL="900113" indent="-363538"/>
            <a:r>
              <a:rPr lang="nl-NL" sz="2400" dirty="0" err="1"/>
              <a:t>Continuity</a:t>
            </a:r>
            <a:endParaRPr lang="nl-NL" sz="2400" dirty="0"/>
          </a:p>
          <a:p>
            <a:pPr marL="900113" indent="-363538"/>
            <a:r>
              <a:rPr lang="nl-NL" sz="2400" dirty="0" err="1"/>
              <a:t>Liability</a:t>
            </a:r>
            <a:endParaRPr lang="nl-NL" sz="2400" dirty="0"/>
          </a:p>
          <a:p>
            <a:pPr marL="900113" indent="-363538"/>
            <a:r>
              <a:rPr lang="nl-NL" sz="2400" dirty="0" err="1"/>
              <a:t>Tax</a:t>
            </a:r>
            <a:r>
              <a:rPr lang="nl-NL" sz="2400" dirty="0"/>
              <a:t> </a:t>
            </a:r>
            <a:r>
              <a:rPr lang="nl-NL" sz="2400" dirty="0" err="1"/>
              <a:t>consequences</a:t>
            </a:r>
            <a:endParaRPr lang="nl-NL" sz="2400" dirty="0"/>
          </a:p>
          <a:p>
            <a:pPr marL="900113" indent="-363538"/>
            <a:r>
              <a:rPr lang="nl-NL" sz="2400" dirty="0" err="1"/>
              <a:t>Disclosure</a:t>
            </a:r>
            <a:r>
              <a:rPr lang="nl-NL" sz="2400" dirty="0"/>
              <a:t> of </a:t>
            </a:r>
            <a:r>
              <a:rPr lang="nl-NL" sz="2400" dirty="0" err="1"/>
              <a:t>financial</a:t>
            </a:r>
            <a:r>
              <a:rPr lang="nl-NL" sz="2400" dirty="0"/>
              <a:t> </a:t>
            </a:r>
            <a:r>
              <a:rPr lang="nl-NL" sz="2400" dirty="0" err="1"/>
              <a:t>information</a:t>
            </a:r>
            <a:endParaRPr lang="nl-NL" sz="2400" dirty="0"/>
          </a:p>
          <a:p>
            <a:endParaRPr lang="nl-NL" dirty="0"/>
          </a:p>
        </p:txBody>
      </p:sp>
    </p:spTree>
    <p:extLst>
      <p:ext uri="{BB962C8B-B14F-4D97-AF65-F5344CB8AC3E}">
        <p14:creationId xmlns:p14="http://schemas.microsoft.com/office/powerpoint/2010/main" val="2518850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p:cNvSpPr>
            <a:spLocks noGrp="1"/>
          </p:cNvSpPr>
          <p:nvPr>
            <p:ph type="body" idx="4294967295"/>
          </p:nvPr>
        </p:nvSpPr>
        <p:spPr>
          <a:xfrm>
            <a:off x="1331640" y="445157"/>
            <a:ext cx="3457575" cy="711200"/>
          </a:xfrm>
          <a:prstGeom prst="rect">
            <a:avLst/>
          </a:prstGeom>
        </p:spPr>
        <p:txBody>
          <a:bodyPr/>
          <a:lstStyle/>
          <a:p>
            <a:r>
              <a:rPr lang="nl-NL" dirty="0"/>
              <a:t>Legal </a:t>
            </a:r>
            <a:r>
              <a:rPr lang="nl-NL" dirty="0" err="1"/>
              <a:t>form</a:t>
            </a:r>
            <a:endParaRPr lang="nl-NL" dirty="0"/>
          </a:p>
        </p:txBody>
      </p:sp>
      <p:sp>
        <p:nvSpPr>
          <p:cNvPr id="6" name="Tijdelijke aanduiding voor inhoud 5"/>
          <p:cNvSpPr>
            <a:spLocks noGrp="1"/>
          </p:cNvSpPr>
          <p:nvPr>
            <p:ph sz="half" idx="4294967295"/>
          </p:nvPr>
        </p:nvSpPr>
        <p:spPr>
          <a:xfrm>
            <a:off x="1331640" y="445157"/>
            <a:ext cx="3744913" cy="4679950"/>
          </a:xfrm>
          <a:prstGeom prst="rect">
            <a:avLst/>
          </a:prstGeom>
        </p:spPr>
        <p:txBody>
          <a:bodyPr/>
          <a:lstStyle/>
          <a:p>
            <a:pPr>
              <a:buNone/>
            </a:pPr>
            <a:endParaRPr lang="nl-NL" dirty="0"/>
          </a:p>
          <a:p>
            <a:pPr>
              <a:buNone/>
            </a:pPr>
            <a:r>
              <a:rPr lang="nl-NL" dirty="0" err="1"/>
              <a:t>Sole</a:t>
            </a:r>
            <a:r>
              <a:rPr lang="nl-NL" dirty="0"/>
              <a:t> </a:t>
            </a:r>
            <a:r>
              <a:rPr lang="nl-NL" dirty="0" err="1"/>
              <a:t>proprietorship</a:t>
            </a:r>
            <a:endParaRPr lang="nl-NL" dirty="0"/>
          </a:p>
          <a:p>
            <a:pPr>
              <a:buNone/>
            </a:pPr>
            <a:endParaRPr lang="nl-NL" dirty="0"/>
          </a:p>
          <a:p>
            <a:pPr>
              <a:buNone/>
            </a:pPr>
            <a:r>
              <a:rPr lang="nl-NL" dirty="0"/>
              <a:t>Partnership</a:t>
            </a:r>
          </a:p>
          <a:p>
            <a:pPr>
              <a:buNone/>
            </a:pPr>
            <a:endParaRPr lang="nl-NL" dirty="0"/>
          </a:p>
          <a:p>
            <a:pPr>
              <a:buNone/>
            </a:pPr>
            <a:r>
              <a:rPr lang="nl-NL" dirty="0"/>
              <a:t>Joint-share company</a:t>
            </a:r>
          </a:p>
          <a:p>
            <a:pPr>
              <a:buFontTx/>
              <a:buChar char="-"/>
            </a:pPr>
            <a:r>
              <a:rPr lang="nl-NL" dirty="0"/>
              <a:t>LLC</a:t>
            </a:r>
          </a:p>
          <a:p>
            <a:pPr>
              <a:buFontTx/>
              <a:buChar char="-"/>
            </a:pPr>
            <a:r>
              <a:rPr lang="nl-NL" dirty="0"/>
              <a:t>PLC</a:t>
            </a:r>
          </a:p>
          <a:p>
            <a:pPr>
              <a:buNone/>
            </a:pPr>
            <a:endParaRPr lang="nl-NL" dirty="0"/>
          </a:p>
          <a:p>
            <a:pPr>
              <a:buNone/>
            </a:pPr>
            <a:r>
              <a:rPr lang="nl-NL" dirty="0" err="1"/>
              <a:t>Cooperative</a:t>
            </a:r>
            <a:endParaRPr lang="nl-NL" dirty="0"/>
          </a:p>
        </p:txBody>
      </p:sp>
      <p:sp>
        <p:nvSpPr>
          <p:cNvPr id="7" name="Tijdelijke aanduiding voor tekst 6"/>
          <p:cNvSpPr>
            <a:spLocks noGrp="1"/>
          </p:cNvSpPr>
          <p:nvPr>
            <p:ph type="body" sz="quarter" idx="4294967295"/>
          </p:nvPr>
        </p:nvSpPr>
        <p:spPr>
          <a:xfrm>
            <a:off x="5364088" y="445157"/>
            <a:ext cx="3529012" cy="711200"/>
          </a:xfrm>
          <a:prstGeom prst="rect">
            <a:avLst/>
          </a:prstGeom>
        </p:spPr>
        <p:txBody>
          <a:bodyPr/>
          <a:lstStyle/>
          <a:p>
            <a:r>
              <a:rPr lang="nl-NL" dirty="0"/>
              <a:t>Legal </a:t>
            </a:r>
            <a:r>
              <a:rPr lang="nl-NL" dirty="0" err="1"/>
              <a:t>entity</a:t>
            </a:r>
            <a:r>
              <a:rPr lang="nl-NL" dirty="0"/>
              <a:t>?</a:t>
            </a:r>
          </a:p>
        </p:txBody>
      </p:sp>
      <p:sp>
        <p:nvSpPr>
          <p:cNvPr id="8" name="Tijdelijke aanduiding voor inhoud 7"/>
          <p:cNvSpPr>
            <a:spLocks noGrp="1"/>
          </p:cNvSpPr>
          <p:nvPr>
            <p:ph sz="quarter" idx="4294967295"/>
          </p:nvPr>
        </p:nvSpPr>
        <p:spPr>
          <a:xfrm>
            <a:off x="5346687" y="445157"/>
            <a:ext cx="3529012" cy="4679950"/>
          </a:xfrm>
          <a:prstGeom prst="rect">
            <a:avLst/>
          </a:prstGeom>
        </p:spPr>
        <p:txBody>
          <a:bodyPr/>
          <a:lstStyle/>
          <a:p>
            <a:pPr>
              <a:buNone/>
            </a:pPr>
            <a:endParaRPr lang="nl-NL" dirty="0"/>
          </a:p>
          <a:p>
            <a:pPr>
              <a:buNone/>
            </a:pPr>
            <a:r>
              <a:rPr lang="nl-NL" dirty="0"/>
              <a:t>No</a:t>
            </a:r>
          </a:p>
          <a:p>
            <a:pPr>
              <a:buNone/>
            </a:pPr>
            <a:endParaRPr lang="nl-NL" dirty="0"/>
          </a:p>
          <a:p>
            <a:pPr>
              <a:buNone/>
            </a:pPr>
            <a:r>
              <a:rPr lang="nl-NL" dirty="0"/>
              <a:t>No</a:t>
            </a:r>
          </a:p>
          <a:p>
            <a:pPr>
              <a:buNone/>
            </a:pPr>
            <a:endParaRPr lang="nl-NL" dirty="0"/>
          </a:p>
          <a:p>
            <a:pPr>
              <a:buNone/>
            </a:pPr>
            <a:endParaRPr lang="nl-NL" dirty="0"/>
          </a:p>
          <a:p>
            <a:pPr>
              <a:buNone/>
            </a:pPr>
            <a:r>
              <a:rPr lang="nl-NL" dirty="0" err="1"/>
              <a:t>Yes</a:t>
            </a:r>
            <a:endParaRPr lang="nl-NL" dirty="0"/>
          </a:p>
          <a:p>
            <a:pPr>
              <a:buNone/>
            </a:pPr>
            <a:r>
              <a:rPr lang="nl-NL" dirty="0"/>
              <a:t>Yes</a:t>
            </a:r>
          </a:p>
          <a:p>
            <a:pPr>
              <a:buNone/>
            </a:pPr>
            <a:endParaRPr lang="nl-NL" dirty="0"/>
          </a:p>
          <a:p>
            <a:pPr>
              <a:buNone/>
            </a:pPr>
            <a:r>
              <a:rPr lang="nl-NL" dirty="0"/>
              <a:t>Yes</a:t>
            </a:r>
          </a:p>
        </p:txBody>
      </p:sp>
    </p:spTree>
    <p:extLst>
      <p:ext uri="{BB962C8B-B14F-4D97-AF65-F5344CB8AC3E}">
        <p14:creationId xmlns:p14="http://schemas.microsoft.com/office/powerpoint/2010/main" val="206879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AD2D0C0C-1F7F-4D89-B549-25350BCDF6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895" y="136526"/>
            <a:ext cx="6237312" cy="6237312"/>
          </a:xfrm>
          <a:prstGeom prst="rect">
            <a:avLst/>
          </a:prstGeom>
        </p:spPr>
      </p:pic>
      <p:sp>
        <p:nvSpPr>
          <p:cNvPr id="2" name="Titel 1"/>
          <p:cNvSpPr>
            <a:spLocks noGrp="1"/>
          </p:cNvSpPr>
          <p:nvPr>
            <p:ph type="title"/>
          </p:nvPr>
        </p:nvSpPr>
        <p:spPr/>
        <p:txBody>
          <a:bodyPr/>
          <a:lstStyle/>
          <a:p>
            <a:endParaRPr lang="nl-NL"/>
          </a:p>
        </p:txBody>
      </p:sp>
      <p:sp>
        <p:nvSpPr>
          <p:cNvPr id="3" name="Tijdelijke aanduiding voor tekst 2"/>
          <p:cNvSpPr>
            <a:spLocks noGrp="1"/>
          </p:cNvSpPr>
          <p:nvPr>
            <p:ph type="body" sz="quarter" idx="10"/>
          </p:nvPr>
        </p:nvSpPr>
        <p:spPr/>
        <p:txBody>
          <a:bodyPr/>
          <a:lstStyle/>
          <a:p>
            <a:endParaRPr lang="nl-NL"/>
          </a:p>
        </p:txBody>
      </p:sp>
    </p:spTree>
    <p:extLst>
      <p:ext uri="{BB962C8B-B14F-4D97-AF65-F5344CB8AC3E}">
        <p14:creationId xmlns:p14="http://schemas.microsoft.com/office/powerpoint/2010/main" val="528453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FE2378CF-A1F6-4D64-ACD8-14986FA1D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691" y="865335"/>
            <a:ext cx="7247109" cy="5127330"/>
          </a:xfrm>
          <a:prstGeom prst="rect">
            <a:avLst/>
          </a:prstGeom>
        </p:spPr>
      </p:pic>
      <p:sp>
        <p:nvSpPr>
          <p:cNvPr id="2" name="Titel 1"/>
          <p:cNvSpPr>
            <a:spLocks noGrp="1"/>
          </p:cNvSpPr>
          <p:nvPr>
            <p:ph type="title"/>
          </p:nvPr>
        </p:nvSpPr>
        <p:spPr/>
        <p:txBody>
          <a:bodyPr/>
          <a:lstStyle/>
          <a:p>
            <a:endParaRPr lang="nl-NL"/>
          </a:p>
        </p:txBody>
      </p:sp>
      <p:sp>
        <p:nvSpPr>
          <p:cNvPr id="3" name="Tijdelijke aanduiding voor tekst 2"/>
          <p:cNvSpPr>
            <a:spLocks noGrp="1"/>
          </p:cNvSpPr>
          <p:nvPr>
            <p:ph type="body" sz="quarter" idx="10"/>
          </p:nvPr>
        </p:nvSpPr>
        <p:spPr/>
        <p:txBody>
          <a:bodyPr/>
          <a:lstStyle/>
          <a:p>
            <a:endParaRPr lang="nl-NL"/>
          </a:p>
        </p:txBody>
      </p:sp>
    </p:spTree>
    <p:extLst>
      <p:ext uri="{BB962C8B-B14F-4D97-AF65-F5344CB8AC3E}">
        <p14:creationId xmlns:p14="http://schemas.microsoft.com/office/powerpoint/2010/main" val="493048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B3A429-3945-4FF3-B660-D5405B9D0E3F}"/>
              </a:ext>
            </a:extLst>
          </p:cNvPr>
          <p:cNvSpPr>
            <a:spLocks noGrp="1"/>
          </p:cNvSpPr>
          <p:nvPr>
            <p:ph type="title"/>
          </p:nvPr>
        </p:nvSpPr>
        <p:spPr/>
        <p:txBody>
          <a:bodyPr/>
          <a:lstStyle/>
          <a:p>
            <a:r>
              <a:rPr lang="nl-NL" dirty="0"/>
              <a:t>Student Manual</a:t>
            </a:r>
          </a:p>
        </p:txBody>
      </p:sp>
      <p:sp>
        <p:nvSpPr>
          <p:cNvPr id="5" name="Tijdelijke aanduiding voor tekst 4"/>
          <p:cNvSpPr>
            <a:spLocks noGrp="1"/>
          </p:cNvSpPr>
          <p:nvPr>
            <p:ph type="body" sz="quarter" idx="10"/>
          </p:nvPr>
        </p:nvSpPr>
        <p:spPr/>
        <p:txBody>
          <a:bodyPr/>
          <a:lstStyle/>
          <a:p>
            <a:endParaRPr lang="nl-NL"/>
          </a:p>
        </p:txBody>
      </p:sp>
      <p:pic>
        <p:nvPicPr>
          <p:cNvPr id="3" name="Afbeelding 2"/>
          <p:cNvPicPr>
            <a:picLocks noChangeAspect="1"/>
          </p:cNvPicPr>
          <p:nvPr/>
        </p:nvPicPr>
        <p:blipFill>
          <a:blip r:embed="rId3"/>
          <a:stretch>
            <a:fillRect/>
          </a:stretch>
        </p:blipFill>
        <p:spPr>
          <a:xfrm>
            <a:off x="1907704" y="1431195"/>
            <a:ext cx="5733193" cy="4662101"/>
          </a:xfrm>
          <a:prstGeom prst="rect">
            <a:avLst/>
          </a:prstGeom>
        </p:spPr>
      </p:pic>
    </p:spTree>
    <p:extLst>
      <p:ext uri="{BB962C8B-B14F-4D97-AF65-F5344CB8AC3E}">
        <p14:creationId xmlns:p14="http://schemas.microsoft.com/office/powerpoint/2010/main" val="4154516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VOC</a:t>
            </a:r>
          </a:p>
        </p:txBody>
      </p:sp>
      <p:sp>
        <p:nvSpPr>
          <p:cNvPr id="3" name="Tijdelijke aanduiding voor tekst 2"/>
          <p:cNvSpPr>
            <a:spLocks noGrp="1"/>
          </p:cNvSpPr>
          <p:nvPr>
            <p:ph type="body" sz="quarter" idx="10"/>
          </p:nvPr>
        </p:nvSpPr>
        <p:spPr/>
        <p:txBody>
          <a:bodyPr/>
          <a:lstStyle/>
          <a:p>
            <a:endParaRPr lang="nl-NL"/>
          </a:p>
        </p:txBody>
      </p:sp>
      <p:pic>
        <p:nvPicPr>
          <p:cNvPr id="1026" name="Picture 2"/>
          <p:cNvPicPr>
            <a:picLocks noGrp="1" noChangeAspect="1" noChangeArrowheads="1"/>
          </p:cNvPicPr>
          <p:nvPr>
            <p:ph type="tbl" idx="4294967295"/>
          </p:nvPr>
        </p:nvPicPr>
        <p:blipFill>
          <a:blip r:embed="rId3">
            <a:extLst>
              <a:ext uri="{28A0092B-C50C-407E-A947-70E740481C1C}">
                <a14:useLocalDpi xmlns:a14="http://schemas.microsoft.com/office/drawing/2010/main" val="0"/>
              </a:ext>
            </a:extLst>
          </a:blip>
          <a:srcRect/>
          <a:stretch>
            <a:fillRect/>
          </a:stretch>
        </p:blipFill>
        <p:spPr bwMode="auto">
          <a:xfrm>
            <a:off x="1691680" y="1268760"/>
            <a:ext cx="6769100" cy="481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9850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E98EFC2C-7121-4910-B83F-9EE79C1085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3688" y="432048"/>
            <a:ext cx="3690303" cy="2996952"/>
          </a:xfrm>
          <a:prstGeom prst="rect">
            <a:avLst/>
          </a:prstGeom>
        </p:spPr>
      </p:pic>
      <p:pic>
        <p:nvPicPr>
          <p:cNvPr id="6" name="Afbeelding 5">
            <a:extLst>
              <a:ext uri="{FF2B5EF4-FFF2-40B4-BE49-F238E27FC236}">
                <a16:creationId xmlns:a16="http://schemas.microsoft.com/office/drawing/2014/main" id="{4E280D98-FB36-49E2-8E73-16FEF2C3E5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3140968"/>
            <a:ext cx="4286250" cy="3028950"/>
          </a:xfrm>
          <a:prstGeom prst="rect">
            <a:avLst/>
          </a:prstGeom>
        </p:spPr>
      </p:pic>
      <p:sp>
        <p:nvSpPr>
          <p:cNvPr id="2" name="Titel 1"/>
          <p:cNvSpPr>
            <a:spLocks noGrp="1"/>
          </p:cNvSpPr>
          <p:nvPr>
            <p:ph type="title"/>
          </p:nvPr>
        </p:nvSpPr>
        <p:spPr/>
        <p:txBody>
          <a:bodyPr/>
          <a:lstStyle/>
          <a:p>
            <a:endParaRPr lang="nl-NL"/>
          </a:p>
        </p:txBody>
      </p:sp>
      <p:sp>
        <p:nvSpPr>
          <p:cNvPr id="3" name="Tijdelijke aanduiding voor tekst 2"/>
          <p:cNvSpPr>
            <a:spLocks noGrp="1"/>
          </p:cNvSpPr>
          <p:nvPr>
            <p:ph type="body" sz="quarter" idx="10"/>
          </p:nvPr>
        </p:nvSpPr>
        <p:spPr/>
        <p:txBody>
          <a:bodyPr/>
          <a:lstStyle/>
          <a:p>
            <a:endParaRPr lang="nl-NL"/>
          </a:p>
        </p:txBody>
      </p:sp>
    </p:spTree>
    <p:extLst>
      <p:ext uri="{BB962C8B-B14F-4D97-AF65-F5344CB8AC3E}">
        <p14:creationId xmlns:p14="http://schemas.microsoft.com/office/powerpoint/2010/main" val="2253835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CC18CEEE-5C92-4377-9632-789B8BBB7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245" y="445950"/>
            <a:ext cx="6798187" cy="5215298"/>
          </a:xfrm>
          <a:prstGeom prst="rect">
            <a:avLst/>
          </a:prstGeom>
        </p:spPr>
      </p:pic>
      <p:sp>
        <p:nvSpPr>
          <p:cNvPr id="2" name="Titel 1"/>
          <p:cNvSpPr>
            <a:spLocks noGrp="1"/>
          </p:cNvSpPr>
          <p:nvPr>
            <p:ph type="title"/>
          </p:nvPr>
        </p:nvSpPr>
        <p:spPr/>
        <p:txBody>
          <a:bodyPr/>
          <a:lstStyle/>
          <a:p>
            <a:endParaRPr lang="nl-NL"/>
          </a:p>
        </p:txBody>
      </p:sp>
      <p:sp>
        <p:nvSpPr>
          <p:cNvPr id="3" name="Tijdelijke aanduiding voor tekst 2"/>
          <p:cNvSpPr>
            <a:spLocks noGrp="1"/>
          </p:cNvSpPr>
          <p:nvPr>
            <p:ph type="body" sz="quarter" idx="10"/>
          </p:nvPr>
        </p:nvSpPr>
        <p:spPr/>
        <p:txBody>
          <a:bodyPr/>
          <a:lstStyle/>
          <a:p>
            <a:endParaRPr lang="nl-NL"/>
          </a:p>
        </p:txBody>
      </p:sp>
    </p:spTree>
    <p:extLst>
      <p:ext uri="{BB962C8B-B14F-4D97-AF65-F5344CB8AC3E}">
        <p14:creationId xmlns:p14="http://schemas.microsoft.com/office/powerpoint/2010/main" val="629273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Liability</a:t>
            </a:r>
            <a:endParaRPr lang="nl-NL" dirty="0"/>
          </a:p>
        </p:txBody>
      </p:sp>
      <p:sp>
        <p:nvSpPr>
          <p:cNvPr id="3" name="Tijdelijke aanduiding voor tekst 2"/>
          <p:cNvSpPr>
            <a:spLocks noGrp="1"/>
          </p:cNvSpPr>
          <p:nvPr>
            <p:ph type="body" sz="quarter" idx="10"/>
          </p:nvPr>
        </p:nvSpPr>
        <p:spPr/>
        <p:txBody>
          <a:bodyPr/>
          <a:lstStyle/>
          <a:p>
            <a:endParaRPr lang="nl-NL"/>
          </a:p>
        </p:txBody>
      </p:sp>
      <p:graphicFrame>
        <p:nvGraphicFramePr>
          <p:cNvPr id="5" name="Tijdelijke aanduiding voor tabel 4"/>
          <p:cNvGraphicFramePr>
            <a:graphicFrameLocks noGrp="1"/>
          </p:cNvGraphicFramePr>
          <p:nvPr>
            <p:ph type="tbl" idx="4294967295"/>
            <p:extLst>
              <p:ext uri="{D42A27DB-BD31-4B8C-83A1-F6EECF244321}">
                <p14:modId xmlns:p14="http://schemas.microsoft.com/office/powerpoint/2010/main" val="543616170"/>
              </p:ext>
            </p:extLst>
          </p:nvPr>
        </p:nvGraphicFramePr>
        <p:xfrm>
          <a:off x="1866128" y="1689815"/>
          <a:ext cx="6851103" cy="4136112"/>
        </p:xfrm>
        <a:graphic>
          <a:graphicData uri="http://schemas.openxmlformats.org/drawingml/2006/table">
            <a:tbl>
              <a:tblPr firstRow="1" bandRow="1">
                <a:tableStyleId>{5C22544A-7EE6-4342-B048-85BDC9FD1C3A}</a:tableStyleId>
              </a:tblPr>
              <a:tblGrid>
                <a:gridCol w="2283701">
                  <a:extLst>
                    <a:ext uri="{9D8B030D-6E8A-4147-A177-3AD203B41FA5}">
                      <a16:colId xmlns:a16="http://schemas.microsoft.com/office/drawing/2014/main" val="20000"/>
                    </a:ext>
                  </a:extLst>
                </a:gridCol>
                <a:gridCol w="2283701">
                  <a:extLst>
                    <a:ext uri="{9D8B030D-6E8A-4147-A177-3AD203B41FA5}">
                      <a16:colId xmlns:a16="http://schemas.microsoft.com/office/drawing/2014/main" val="20001"/>
                    </a:ext>
                  </a:extLst>
                </a:gridCol>
                <a:gridCol w="2283701">
                  <a:extLst>
                    <a:ext uri="{9D8B030D-6E8A-4147-A177-3AD203B41FA5}">
                      <a16:colId xmlns:a16="http://schemas.microsoft.com/office/drawing/2014/main" val="20002"/>
                    </a:ext>
                  </a:extLst>
                </a:gridCol>
              </a:tblGrid>
              <a:tr h="736848">
                <a:tc>
                  <a:txBody>
                    <a:bodyPr/>
                    <a:lstStyle/>
                    <a:p>
                      <a:r>
                        <a:rPr lang="nl-NL" dirty="0"/>
                        <a:t>Legal </a:t>
                      </a:r>
                      <a:r>
                        <a:rPr lang="nl-NL" dirty="0" err="1"/>
                        <a:t>form</a:t>
                      </a:r>
                      <a:endParaRPr lang="nl-NL" dirty="0"/>
                    </a:p>
                  </a:txBody>
                  <a:tcPr>
                    <a:solidFill>
                      <a:srgbClr val="002060"/>
                    </a:solidFill>
                  </a:tcPr>
                </a:tc>
                <a:tc>
                  <a:txBody>
                    <a:bodyPr/>
                    <a:lstStyle/>
                    <a:p>
                      <a:r>
                        <a:rPr lang="nl-NL" dirty="0" err="1"/>
                        <a:t>Owners</a:t>
                      </a:r>
                      <a:endParaRPr lang="nl-NL" dirty="0"/>
                    </a:p>
                  </a:txBody>
                  <a:tcPr>
                    <a:solidFill>
                      <a:srgbClr val="002060"/>
                    </a:solidFill>
                  </a:tcPr>
                </a:tc>
                <a:tc>
                  <a:txBody>
                    <a:bodyPr/>
                    <a:lstStyle/>
                    <a:p>
                      <a:r>
                        <a:rPr lang="nl-NL" dirty="0" err="1"/>
                        <a:t>Liability</a:t>
                      </a:r>
                      <a:endParaRPr lang="nl-NL" dirty="0"/>
                    </a:p>
                  </a:txBody>
                  <a:tcPr>
                    <a:solidFill>
                      <a:srgbClr val="002060"/>
                    </a:solidFill>
                  </a:tcPr>
                </a:tc>
                <a:extLst>
                  <a:ext uri="{0D108BD9-81ED-4DB2-BD59-A6C34878D82A}">
                    <a16:rowId xmlns:a16="http://schemas.microsoft.com/office/drawing/2014/main" val="10000"/>
                  </a:ext>
                </a:extLst>
              </a:tr>
              <a:tr h="736848">
                <a:tc>
                  <a:txBody>
                    <a:bodyPr/>
                    <a:lstStyle/>
                    <a:p>
                      <a:r>
                        <a:rPr lang="nl-NL" dirty="0" err="1"/>
                        <a:t>Sole</a:t>
                      </a:r>
                      <a:r>
                        <a:rPr lang="nl-NL" dirty="0"/>
                        <a:t> </a:t>
                      </a:r>
                      <a:r>
                        <a:rPr lang="nl-NL" dirty="0" err="1"/>
                        <a:t>proprietorship</a:t>
                      </a:r>
                      <a:endParaRPr lang="nl-NL" dirty="0"/>
                    </a:p>
                  </a:txBody>
                  <a:tcPr/>
                </a:tc>
                <a:tc>
                  <a:txBody>
                    <a:bodyPr/>
                    <a:lstStyle/>
                    <a:p>
                      <a:r>
                        <a:rPr lang="nl-NL" dirty="0" err="1"/>
                        <a:t>Owner</a:t>
                      </a:r>
                      <a:endParaRPr lang="nl-NL" dirty="0"/>
                    </a:p>
                  </a:txBody>
                  <a:tcPr/>
                </a:tc>
                <a:tc>
                  <a:txBody>
                    <a:bodyPr/>
                    <a:lstStyle/>
                    <a:p>
                      <a:r>
                        <a:rPr lang="nl-NL" dirty="0" err="1"/>
                        <a:t>Fully</a:t>
                      </a:r>
                      <a:endParaRPr lang="nl-NL" dirty="0"/>
                    </a:p>
                  </a:txBody>
                  <a:tcPr/>
                </a:tc>
                <a:extLst>
                  <a:ext uri="{0D108BD9-81ED-4DB2-BD59-A6C34878D82A}">
                    <a16:rowId xmlns:a16="http://schemas.microsoft.com/office/drawing/2014/main" val="10001"/>
                  </a:ext>
                </a:extLst>
              </a:tr>
              <a:tr h="736848">
                <a:tc>
                  <a:txBody>
                    <a:bodyPr/>
                    <a:lstStyle/>
                    <a:p>
                      <a:r>
                        <a:rPr lang="nl-NL" dirty="0"/>
                        <a:t>Partnership</a:t>
                      </a:r>
                    </a:p>
                  </a:txBody>
                  <a:tcPr/>
                </a:tc>
                <a:tc>
                  <a:txBody>
                    <a:bodyPr/>
                    <a:lstStyle/>
                    <a:p>
                      <a:r>
                        <a:rPr lang="nl-NL" dirty="0"/>
                        <a:t>General partners</a:t>
                      </a:r>
                    </a:p>
                    <a:p>
                      <a:endParaRPr lang="nl-NL" dirty="0"/>
                    </a:p>
                    <a:p>
                      <a:endParaRPr lang="nl-NL" dirty="0"/>
                    </a:p>
                    <a:p>
                      <a:r>
                        <a:rPr lang="nl-NL" dirty="0" err="1"/>
                        <a:t>Limited</a:t>
                      </a:r>
                      <a:r>
                        <a:rPr lang="nl-NL" dirty="0"/>
                        <a:t> partners</a:t>
                      </a:r>
                    </a:p>
                  </a:txBody>
                  <a:tcPr/>
                </a:tc>
                <a:tc>
                  <a:txBody>
                    <a:bodyPr/>
                    <a:lstStyle/>
                    <a:p>
                      <a:r>
                        <a:rPr lang="nl-NL" dirty="0"/>
                        <a:t>Severally</a:t>
                      </a:r>
                    </a:p>
                    <a:p>
                      <a:endParaRPr lang="nl-NL" dirty="0"/>
                    </a:p>
                    <a:p>
                      <a:endParaRPr lang="nl-NL" dirty="0"/>
                    </a:p>
                    <a:p>
                      <a:r>
                        <a:rPr lang="nl-NL" dirty="0" err="1"/>
                        <a:t>Contribution</a:t>
                      </a:r>
                      <a:endParaRPr lang="nl-NL" dirty="0"/>
                    </a:p>
                  </a:txBody>
                  <a:tcPr/>
                </a:tc>
                <a:extLst>
                  <a:ext uri="{0D108BD9-81ED-4DB2-BD59-A6C34878D82A}">
                    <a16:rowId xmlns:a16="http://schemas.microsoft.com/office/drawing/2014/main" val="10002"/>
                  </a:ext>
                </a:extLst>
              </a:tr>
              <a:tr h="736848">
                <a:tc>
                  <a:txBody>
                    <a:bodyPr/>
                    <a:lstStyle/>
                    <a:p>
                      <a:r>
                        <a:rPr lang="nl-NL" dirty="0"/>
                        <a:t>Joint-share</a:t>
                      </a:r>
                      <a:r>
                        <a:rPr lang="nl-NL" baseline="0" dirty="0"/>
                        <a:t> company</a:t>
                      </a:r>
                      <a:endParaRPr lang="nl-NL" dirty="0"/>
                    </a:p>
                  </a:txBody>
                  <a:tcPr/>
                </a:tc>
                <a:tc>
                  <a:txBody>
                    <a:bodyPr/>
                    <a:lstStyle/>
                    <a:p>
                      <a:r>
                        <a:rPr lang="nl-NL" dirty="0" err="1"/>
                        <a:t>Shareholders</a:t>
                      </a:r>
                      <a:endParaRPr lang="nl-NL" dirty="0"/>
                    </a:p>
                  </a:txBody>
                  <a:tcPr/>
                </a:tc>
                <a:tc>
                  <a:txBody>
                    <a:bodyPr/>
                    <a:lstStyle/>
                    <a:p>
                      <a:r>
                        <a:rPr lang="nl-NL" dirty="0" err="1"/>
                        <a:t>Contribution</a:t>
                      </a:r>
                      <a:endParaRPr lang="nl-NL" dirty="0"/>
                    </a:p>
                  </a:txBody>
                  <a:tcPr/>
                </a:tc>
                <a:extLst>
                  <a:ext uri="{0D108BD9-81ED-4DB2-BD59-A6C34878D82A}">
                    <a16:rowId xmlns:a16="http://schemas.microsoft.com/office/drawing/2014/main" val="10003"/>
                  </a:ext>
                </a:extLst>
              </a:tr>
              <a:tr h="736848">
                <a:tc>
                  <a:txBody>
                    <a:bodyPr/>
                    <a:lstStyle/>
                    <a:p>
                      <a:r>
                        <a:rPr lang="nl-NL" dirty="0" err="1"/>
                        <a:t>Cooperative</a:t>
                      </a:r>
                      <a:endParaRPr lang="nl-NL" dirty="0"/>
                    </a:p>
                  </a:txBody>
                  <a:tcPr/>
                </a:tc>
                <a:tc>
                  <a:txBody>
                    <a:bodyPr/>
                    <a:lstStyle/>
                    <a:p>
                      <a:r>
                        <a:rPr lang="nl-NL" dirty="0"/>
                        <a:t>Members</a:t>
                      </a:r>
                    </a:p>
                  </a:txBody>
                  <a:tcPr/>
                </a:tc>
                <a:tc>
                  <a:txBody>
                    <a:bodyPr/>
                    <a:lstStyle/>
                    <a:p>
                      <a:r>
                        <a:rPr lang="nl-NL" dirty="0"/>
                        <a:t>Legal, </a:t>
                      </a:r>
                      <a:r>
                        <a:rPr lang="nl-NL" dirty="0" err="1"/>
                        <a:t>excluded</a:t>
                      </a:r>
                      <a:r>
                        <a:rPr lang="nl-NL" dirty="0"/>
                        <a:t> or</a:t>
                      </a:r>
                      <a:r>
                        <a:rPr lang="nl-NL" baseline="0" dirty="0"/>
                        <a:t> </a:t>
                      </a:r>
                      <a:r>
                        <a:rPr lang="nl-NL" baseline="0" dirty="0" err="1"/>
                        <a:t>limited</a:t>
                      </a:r>
                      <a:endParaRPr lang="nl-NL"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70013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Tax</a:t>
            </a:r>
            <a:endParaRPr lang="nl-NL" dirty="0"/>
          </a:p>
        </p:txBody>
      </p:sp>
      <p:sp>
        <p:nvSpPr>
          <p:cNvPr id="3" name="Tijdelijke aanduiding voor tekst 2"/>
          <p:cNvSpPr>
            <a:spLocks noGrp="1"/>
          </p:cNvSpPr>
          <p:nvPr>
            <p:ph type="body" sz="quarter" idx="10"/>
          </p:nvPr>
        </p:nvSpPr>
        <p:spPr/>
        <p:txBody>
          <a:bodyPr/>
          <a:lstStyle/>
          <a:p>
            <a:endParaRPr lang="nl-NL"/>
          </a:p>
        </p:txBody>
      </p:sp>
      <p:graphicFrame>
        <p:nvGraphicFramePr>
          <p:cNvPr id="4" name="Tijdelijke aanduiding voor tabel 3"/>
          <p:cNvGraphicFramePr>
            <a:graphicFrameLocks noGrp="1"/>
          </p:cNvGraphicFramePr>
          <p:nvPr>
            <p:ph type="tbl" idx="4294967295"/>
            <p:extLst>
              <p:ext uri="{D42A27DB-BD31-4B8C-83A1-F6EECF244321}">
                <p14:modId xmlns:p14="http://schemas.microsoft.com/office/powerpoint/2010/main" val="4134836991"/>
              </p:ext>
            </p:extLst>
          </p:nvPr>
        </p:nvGraphicFramePr>
        <p:xfrm>
          <a:off x="1597763" y="1563453"/>
          <a:ext cx="7272213" cy="4791372"/>
        </p:xfrm>
        <a:graphic>
          <a:graphicData uri="http://schemas.openxmlformats.org/drawingml/2006/table">
            <a:tbl>
              <a:tblPr firstRow="1" bandRow="1">
                <a:tableStyleId>{5C22544A-7EE6-4342-B048-85BDC9FD1C3A}</a:tableStyleId>
              </a:tblPr>
              <a:tblGrid>
                <a:gridCol w="2231654">
                  <a:extLst>
                    <a:ext uri="{9D8B030D-6E8A-4147-A177-3AD203B41FA5}">
                      <a16:colId xmlns:a16="http://schemas.microsoft.com/office/drawing/2014/main" val="20000"/>
                    </a:ext>
                  </a:extLst>
                </a:gridCol>
                <a:gridCol w="2376264">
                  <a:extLst>
                    <a:ext uri="{9D8B030D-6E8A-4147-A177-3AD203B41FA5}">
                      <a16:colId xmlns:a16="http://schemas.microsoft.com/office/drawing/2014/main" val="20001"/>
                    </a:ext>
                  </a:extLst>
                </a:gridCol>
                <a:gridCol w="2664295">
                  <a:extLst>
                    <a:ext uri="{9D8B030D-6E8A-4147-A177-3AD203B41FA5}">
                      <a16:colId xmlns:a16="http://schemas.microsoft.com/office/drawing/2014/main" val="20002"/>
                    </a:ext>
                  </a:extLst>
                </a:gridCol>
              </a:tblGrid>
              <a:tr h="823322">
                <a:tc>
                  <a:txBody>
                    <a:bodyPr/>
                    <a:lstStyle/>
                    <a:p>
                      <a:endParaRPr lang="nl-NL" dirty="0"/>
                    </a:p>
                  </a:txBody>
                  <a:tcPr>
                    <a:solidFill>
                      <a:srgbClr val="002060"/>
                    </a:solidFill>
                  </a:tcPr>
                </a:tc>
                <a:tc>
                  <a:txBody>
                    <a:bodyPr/>
                    <a:lstStyle/>
                    <a:p>
                      <a:r>
                        <a:rPr lang="nl-NL" dirty="0" err="1"/>
                        <a:t>Corporate</a:t>
                      </a:r>
                      <a:r>
                        <a:rPr lang="nl-NL" dirty="0"/>
                        <a:t> </a:t>
                      </a:r>
                      <a:r>
                        <a:rPr lang="nl-NL" dirty="0" err="1"/>
                        <a:t>tax</a:t>
                      </a:r>
                      <a:endParaRPr lang="nl-NL" dirty="0"/>
                    </a:p>
                  </a:txBody>
                  <a:tcPr>
                    <a:solidFill>
                      <a:srgbClr val="002060"/>
                    </a:solidFill>
                  </a:tcPr>
                </a:tc>
                <a:tc>
                  <a:txBody>
                    <a:bodyPr/>
                    <a:lstStyle/>
                    <a:p>
                      <a:r>
                        <a:rPr lang="nl-NL" dirty="0" err="1"/>
                        <a:t>Income</a:t>
                      </a:r>
                      <a:r>
                        <a:rPr lang="nl-NL" dirty="0"/>
                        <a:t> </a:t>
                      </a:r>
                      <a:r>
                        <a:rPr lang="nl-NL" dirty="0" err="1"/>
                        <a:t>tax</a:t>
                      </a:r>
                      <a:endParaRPr lang="nl-NL" dirty="0"/>
                    </a:p>
                  </a:txBody>
                  <a:tcPr>
                    <a:solidFill>
                      <a:srgbClr val="002060"/>
                    </a:solidFill>
                  </a:tcPr>
                </a:tc>
                <a:extLst>
                  <a:ext uri="{0D108BD9-81ED-4DB2-BD59-A6C34878D82A}">
                    <a16:rowId xmlns:a16="http://schemas.microsoft.com/office/drawing/2014/main" val="10000"/>
                  </a:ext>
                </a:extLst>
              </a:tr>
              <a:tr h="701000">
                <a:tc>
                  <a:txBody>
                    <a:bodyPr/>
                    <a:lstStyle/>
                    <a:p>
                      <a:r>
                        <a:rPr lang="nl-NL" dirty="0" err="1"/>
                        <a:t>Sole</a:t>
                      </a:r>
                      <a:r>
                        <a:rPr lang="nl-NL" dirty="0"/>
                        <a:t> </a:t>
                      </a:r>
                      <a:r>
                        <a:rPr lang="nl-NL" dirty="0" err="1"/>
                        <a:t>proprietorship</a:t>
                      </a:r>
                      <a:endParaRPr lang="nl-NL" dirty="0"/>
                    </a:p>
                  </a:txBody>
                  <a:tcPr/>
                </a:tc>
                <a:tc>
                  <a:txBody>
                    <a:bodyPr/>
                    <a:lstStyle/>
                    <a:p>
                      <a:endParaRPr lang="nl-NL"/>
                    </a:p>
                  </a:txBody>
                  <a:tcPr/>
                </a:tc>
                <a:tc>
                  <a:txBody>
                    <a:bodyPr/>
                    <a:lstStyle/>
                    <a:p>
                      <a:r>
                        <a:rPr lang="nl-NL" dirty="0" err="1"/>
                        <a:t>On</a:t>
                      </a:r>
                      <a:r>
                        <a:rPr lang="nl-NL" dirty="0"/>
                        <a:t> </a:t>
                      </a:r>
                      <a:r>
                        <a:rPr lang="nl-NL" dirty="0" err="1"/>
                        <a:t>profit</a:t>
                      </a:r>
                      <a:endParaRPr lang="nl-NL" dirty="0"/>
                    </a:p>
                  </a:txBody>
                  <a:tcPr/>
                </a:tc>
                <a:extLst>
                  <a:ext uri="{0D108BD9-81ED-4DB2-BD59-A6C34878D82A}">
                    <a16:rowId xmlns:a16="http://schemas.microsoft.com/office/drawing/2014/main" val="10001"/>
                  </a:ext>
                </a:extLst>
              </a:tr>
              <a:tr h="432048">
                <a:tc>
                  <a:txBody>
                    <a:bodyPr/>
                    <a:lstStyle/>
                    <a:p>
                      <a:r>
                        <a:rPr lang="nl-NL" dirty="0"/>
                        <a:t>Partnership</a:t>
                      </a:r>
                    </a:p>
                  </a:txBody>
                  <a:tcPr/>
                </a:tc>
                <a:tc>
                  <a:txBody>
                    <a:bodyPr/>
                    <a:lstStyle/>
                    <a:p>
                      <a:endParaRPr lang="nl-NL" dirty="0"/>
                    </a:p>
                  </a:txBody>
                  <a:tcPr/>
                </a:tc>
                <a:tc>
                  <a:txBody>
                    <a:bodyPr/>
                    <a:lstStyle/>
                    <a:p>
                      <a:r>
                        <a:rPr lang="nl-NL" dirty="0" err="1"/>
                        <a:t>On</a:t>
                      </a:r>
                      <a:r>
                        <a:rPr lang="nl-NL" dirty="0"/>
                        <a:t> </a:t>
                      </a:r>
                      <a:r>
                        <a:rPr lang="nl-NL" dirty="0" err="1"/>
                        <a:t>profit</a:t>
                      </a:r>
                      <a:endParaRPr lang="nl-NL" dirty="0"/>
                    </a:p>
                  </a:txBody>
                  <a:tcPr/>
                </a:tc>
                <a:extLst>
                  <a:ext uri="{0D108BD9-81ED-4DB2-BD59-A6C34878D82A}">
                    <a16:rowId xmlns:a16="http://schemas.microsoft.com/office/drawing/2014/main" val="10002"/>
                  </a:ext>
                </a:extLst>
              </a:tr>
              <a:tr h="823322">
                <a:tc>
                  <a:txBody>
                    <a:bodyPr/>
                    <a:lstStyle/>
                    <a:p>
                      <a:r>
                        <a:rPr lang="nl-NL" dirty="0"/>
                        <a:t>Joint-share</a:t>
                      </a:r>
                      <a:r>
                        <a:rPr lang="nl-NL" baseline="0" dirty="0"/>
                        <a:t> company</a:t>
                      </a:r>
                      <a:endParaRPr lang="nl-NL" dirty="0"/>
                    </a:p>
                    <a:p>
                      <a:pPr>
                        <a:buFontTx/>
                        <a:buNone/>
                      </a:pPr>
                      <a:r>
                        <a:rPr lang="nl-NL" dirty="0"/>
                        <a:t>  </a:t>
                      </a:r>
                      <a:r>
                        <a:rPr lang="nl-NL" dirty="0" err="1"/>
                        <a:t>Shareholder</a:t>
                      </a:r>
                      <a:endParaRPr lang="nl-NL" dirty="0"/>
                    </a:p>
                    <a:p>
                      <a:pPr>
                        <a:buFontTx/>
                        <a:buNone/>
                      </a:pPr>
                      <a:endParaRPr lang="nl-NL" dirty="0"/>
                    </a:p>
                  </a:txBody>
                  <a:tcPr/>
                </a:tc>
                <a:tc>
                  <a:txBody>
                    <a:bodyPr/>
                    <a:lstStyle/>
                    <a:p>
                      <a:r>
                        <a:rPr lang="nl-NL" dirty="0" err="1"/>
                        <a:t>On</a:t>
                      </a:r>
                      <a:r>
                        <a:rPr lang="nl-NL" dirty="0"/>
                        <a:t> </a:t>
                      </a:r>
                      <a:r>
                        <a:rPr lang="nl-NL" dirty="0" err="1"/>
                        <a:t>profit</a:t>
                      </a:r>
                      <a:endParaRPr lang="nl-NL" dirty="0"/>
                    </a:p>
                  </a:txBody>
                  <a:tcPr/>
                </a:tc>
                <a:tc>
                  <a:txBody>
                    <a:bodyPr/>
                    <a:lstStyle/>
                    <a:p>
                      <a:endParaRPr lang="nl-NL" dirty="0"/>
                    </a:p>
                    <a:p>
                      <a:endParaRPr lang="nl-NL" dirty="0"/>
                    </a:p>
                    <a:p>
                      <a:r>
                        <a:rPr lang="nl-NL" dirty="0" err="1"/>
                        <a:t>Classical</a:t>
                      </a:r>
                      <a:r>
                        <a:rPr lang="nl-NL" baseline="0" dirty="0"/>
                        <a:t> </a:t>
                      </a:r>
                      <a:r>
                        <a:rPr lang="nl-NL" baseline="0" dirty="0" err="1"/>
                        <a:t>tax</a:t>
                      </a:r>
                      <a:r>
                        <a:rPr lang="nl-NL" baseline="0" dirty="0"/>
                        <a:t> system: </a:t>
                      </a:r>
                      <a:r>
                        <a:rPr lang="nl-NL" dirty="0" err="1"/>
                        <a:t>On</a:t>
                      </a:r>
                      <a:r>
                        <a:rPr lang="nl-NL" dirty="0"/>
                        <a:t> dividend </a:t>
                      </a:r>
                    </a:p>
                    <a:p>
                      <a:r>
                        <a:rPr lang="nl-NL" dirty="0" err="1"/>
                        <a:t>Imputation</a:t>
                      </a:r>
                      <a:r>
                        <a:rPr lang="nl-NL" dirty="0"/>
                        <a:t> </a:t>
                      </a:r>
                      <a:r>
                        <a:rPr lang="nl-NL" dirty="0" err="1"/>
                        <a:t>tax</a:t>
                      </a:r>
                      <a:r>
                        <a:rPr lang="nl-NL" dirty="0"/>
                        <a:t> system:</a:t>
                      </a:r>
                    </a:p>
                    <a:p>
                      <a:r>
                        <a:rPr lang="nl-NL" dirty="0" err="1"/>
                        <a:t>On</a:t>
                      </a:r>
                      <a:r>
                        <a:rPr lang="nl-NL" dirty="0"/>
                        <a:t> dividend </a:t>
                      </a:r>
                      <a:r>
                        <a:rPr lang="nl-NL" dirty="0" err="1"/>
                        <a:t>less</a:t>
                      </a:r>
                      <a:r>
                        <a:rPr lang="nl-NL" dirty="0"/>
                        <a:t> </a:t>
                      </a:r>
                      <a:r>
                        <a:rPr lang="nl-NL" dirty="0" err="1"/>
                        <a:t>corporate</a:t>
                      </a:r>
                      <a:r>
                        <a:rPr lang="nl-NL" dirty="0"/>
                        <a:t> </a:t>
                      </a:r>
                      <a:r>
                        <a:rPr lang="nl-NL" dirty="0" err="1"/>
                        <a:t>tax</a:t>
                      </a:r>
                      <a:endParaRPr lang="nl-NL" dirty="0"/>
                    </a:p>
                  </a:txBody>
                  <a:tcPr/>
                </a:tc>
                <a:extLst>
                  <a:ext uri="{0D108BD9-81ED-4DB2-BD59-A6C34878D82A}">
                    <a16:rowId xmlns:a16="http://schemas.microsoft.com/office/drawing/2014/main" val="10003"/>
                  </a:ext>
                </a:extLst>
              </a:tr>
              <a:tr h="823322">
                <a:tc>
                  <a:txBody>
                    <a:bodyPr/>
                    <a:lstStyle/>
                    <a:p>
                      <a:pPr>
                        <a:buFontTx/>
                        <a:buNone/>
                      </a:pPr>
                      <a:r>
                        <a:rPr lang="nl-NL" dirty="0" err="1"/>
                        <a:t>Cooperative</a:t>
                      </a:r>
                      <a:endParaRPr lang="nl-NL" dirty="0"/>
                    </a:p>
                    <a:p>
                      <a:pPr>
                        <a:buFontTx/>
                        <a:buNone/>
                      </a:pPr>
                      <a:r>
                        <a:rPr lang="nl-NL" dirty="0"/>
                        <a:t> Member</a:t>
                      </a:r>
                    </a:p>
                  </a:txBody>
                  <a:tcPr/>
                </a:tc>
                <a:tc>
                  <a:txBody>
                    <a:bodyPr/>
                    <a:lstStyle/>
                    <a:p>
                      <a:r>
                        <a:rPr lang="nl-NL" dirty="0"/>
                        <a:t>On </a:t>
                      </a:r>
                      <a:r>
                        <a:rPr lang="nl-NL" dirty="0" err="1"/>
                        <a:t>profit</a:t>
                      </a:r>
                      <a:endParaRPr lang="nl-NL" dirty="0"/>
                    </a:p>
                  </a:txBody>
                  <a:tcPr/>
                </a:tc>
                <a:tc>
                  <a:txBody>
                    <a:bodyPr/>
                    <a:lstStyle/>
                    <a:p>
                      <a:endParaRPr lang="nl-NL" dirty="0"/>
                    </a:p>
                    <a:p>
                      <a:r>
                        <a:rPr lang="nl-NL" dirty="0"/>
                        <a:t>On</a:t>
                      </a:r>
                      <a:r>
                        <a:rPr lang="nl-NL" baseline="0" dirty="0"/>
                        <a:t> </a:t>
                      </a:r>
                      <a:r>
                        <a:rPr lang="nl-NL" baseline="0" dirty="0" err="1"/>
                        <a:t>profit</a:t>
                      </a:r>
                      <a:r>
                        <a:rPr lang="nl-NL" baseline="0" dirty="0"/>
                        <a:t> </a:t>
                      </a:r>
                      <a:r>
                        <a:rPr lang="nl-NL" baseline="0" dirty="0" err="1"/>
                        <a:t>payments</a:t>
                      </a:r>
                      <a:endParaRPr lang="nl-NL"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81358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3">
            <a:extLst>
              <a:ext uri="{FF2B5EF4-FFF2-40B4-BE49-F238E27FC236}">
                <a16:creationId xmlns:a16="http://schemas.microsoft.com/office/drawing/2014/main" id="{FA0F6B55-4B26-4693-A66A-D2C742D472E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484784"/>
            <a:ext cx="7991475"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prstGeom prst="rect">
            <a:avLst/>
          </a:prstGeom>
        </p:spPr>
        <p:txBody>
          <a:bodyPr/>
          <a:lstStyle/>
          <a:p>
            <a:pPr algn="r"/>
            <a:r>
              <a:rPr lang="nl-NL" altLang="nl-NL" dirty="0"/>
              <a:t>Basics of Financial Management</a:t>
            </a:r>
            <a:br>
              <a:rPr lang="nl-NL" altLang="nl-NL" dirty="0"/>
            </a:br>
            <a:r>
              <a:rPr lang="nl-NL" altLang="nl-NL" dirty="0" err="1"/>
              <a:t>Chapter</a:t>
            </a:r>
            <a:r>
              <a:rPr lang="nl-NL" altLang="nl-NL" dirty="0"/>
              <a:t> 3</a:t>
            </a:r>
          </a:p>
        </p:txBody>
      </p:sp>
      <p:sp>
        <p:nvSpPr>
          <p:cNvPr id="2051" name="Rectangle 3"/>
          <p:cNvSpPr>
            <a:spLocks noGrp="1" noChangeArrowheads="1"/>
          </p:cNvSpPr>
          <p:nvPr>
            <p:ph type="body" sz="quarter" idx="10"/>
          </p:nvPr>
        </p:nvSpPr>
        <p:spPr>
          <a:xfrm>
            <a:off x="1692000" y="3933056"/>
            <a:ext cx="7200925" cy="4680000"/>
          </a:xfrm>
          <a:prstGeom prst="rect">
            <a:avLst/>
          </a:prstGeom>
        </p:spPr>
        <p:txBody>
          <a:bodyPr/>
          <a:lstStyle/>
          <a:p>
            <a:pPr algn="r"/>
            <a:r>
              <a:rPr lang="nl-NL" altLang="nl-NL" b="1" dirty="0"/>
              <a:t>Rien Brouwers</a:t>
            </a:r>
          </a:p>
          <a:p>
            <a:pPr algn="r"/>
            <a:r>
              <a:rPr lang="nl-NL" altLang="nl-NL" b="1" dirty="0"/>
              <a:t>Wim </a:t>
            </a:r>
            <a:r>
              <a:rPr lang="nl-NL" altLang="nl-NL" b="1" dirty="0" err="1"/>
              <a:t>Koetzier</a:t>
            </a:r>
            <a:endParaRPr lang="nl-NL" altLang="nl-NL" b="1" dirty="0"/>
          </a:p>
          <a:p>
            <a:pPr algn="r"/>
            <a:endParaRPr lang="nl-NL" altLang="nl-NL"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hlinkClick r:id="rId3"/>
            <a:extLst>
              <a:ext uri="{FF2B5EF4-FFF2-40B4-BE49-F238E27FC236}">
                <a16:creationId xmlns:a16="http://schemas.microsoft.com/office/drawing/2014/main" id="{B2F1E6DB-FE05-4684-AB76-3728C818E2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5656" y="938578"/>
            <a:ext cx="7499246" cy="4980843"/>
          </a:xfrm>
          <a:prstGeom prst="rect">
            <a:avLst/>
          </a:prstGeom>
        </p:spPr>
      </p:pic>
    </p:spTree>
    <p:extLst>
      <p:ext uri="{BB962C8B-B14F-4D97-AF65-F5344CB8AC3E}">
        <p14:creationId xmlns:p14="http://schemas.microsoft.com/office/powerpoint/2010/main" val="4223893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87475716-6F11-4A10-91A3-72B017093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38637">
            <a:off x="1501454" y="2323368"/>
            <a:ext cx="7030088" cy="3089456"/>
          </a:xfrm>
          <a:prstGeom prst="rect">
            <a:avLst/>
          </a:prstGeom>
        </p:spPr>
      </p:pic>
      <p:sp>
        <p:nvSpPr>
          <p:cNvPr id="8" name="Tekstvak 7">
            <a:extLst>
              <a:ext uri="{FF2B5EF4-FFF2-40B4-BE49-F238E27FC236}">
                <a16:creationId xmlns:a16="http://schemas.microsoft.com/office/drawing/2014/main" id="{9F164601-6772-42A2-9A27-7BFFA4D629C5}"/>
              </a:ext>
            </a:extLst>
          </p:cNvPr>
          <p:cNvSpPr txBox="1"/>
          <p:nvPr/>
        </p:nvSpPr>
        <p:spPr>
          <a:xfrm>
            <a:off x="1394279" y="404664"/>
            <a:ext cx="7244438" cy="1200329"/>
          </a:xfrm>
          <a:prstGeom prst="rect">
            <a:avLst/>
          </a:prstGeom>
          <a:noFill/>
        </p:spPr>
        <p:txBody>
          <a:bodyPr wrap="square" rtlCol="0">
            <a:spAutoFit/>
          </a:bodyPr>
          <a:lstStyle/>
          <a:p>
            <a:r>
              <a:rPr lang="en-US" sz="3600" dirty="0"/>
              <a:t>What do you need for starting your own business?</a:t>
            </a:r>
            <a:endParaRPr lang="nl-NL" sz="3600" dirty="0"/>
          </a:p>
        </p:txBody>
      </p:sp>
    </p:spTree>
    <p:extLst>
      <p:ext uri="{BB962C8B-B14F-4D97-AF65-F5344CB8AC3E}">
        <p14:creationId xmlns:p14="http://schemas.microsoft.com/office/powerpoint/2010/main" val="921906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p:cNvSpPr>
            <a:spLocks noGrp="1"/>
          </p:cNvSpPr>
          <p:nvPr>
            <p:ph type="subTitle" idx="4294967295"/>
          </p:nvPr>
        </p:nvSpPr>
        <p:spPr>
          <a:xfrm>
            <a:off x="2286000" y="115888"/>
            <a:ext cx="6858000" cy="4321175"/>
          </a:xfrm>
          <a:prstGeom prst="rect">
            <a:avLst/>
          </a:prstGeom>
        </p:spPr>
        <p:txBody>
          <a:bodyPr>
            <a:noAutofit/>
          </a:bodyPr>
          <a:lstStyle/>
          <a:p>
            <a:endParaRPr lang="nl-BE" sz="4400" dirty="0"/>
          </a:p>
          <a:p>
            <a:endParaRPr lang="nl-BE" sz="4400" dirty="0"/>
          </a:p>
          <a:p>
            <a:pPr algn="l">
              <a:spcBef>
                <a:spcPct val="0"/>
              </a:spcBef>
            </a:pPr>
            <a:r>
              <a:rPr lang="nl-BE" sz="4400" dirty="0">
                <a:solidFill>
                  <a:schemeClr val="tx2"/>
                </a:solidFill>
                <a:latin typeface="HP Simplified Light" pitchFamily="34" charset="0"/>
                <a:ea typeface="+mj-ea"/>
                <a:cs typeface="+mj-cs"/>
              </a:rPr>
              <a:t>I Balance sheet</a:t>
            </a:r>
          </a:p>
          <a:p>
            <a:pPr algn="l">
              <a:spcBef>
                <a:spcPct val="0"/>
              </a:spcBef>
            </a:pPr>
            <a:endParaRPr lang="nl-BE" sz="4400" dirty="0">
              <a:solidFill>
                <a:schemeClr val="tx2"/>
              </a:solidFill>
              <a:latin typeface="HP Simplified Light" pitchFamily="34" charset="0"/>
              <a:ea typeface="+mj-ea"/>
              <a:cs typeface="+mj-cs"/>
            </a:endParaRPr>
          </a:p>
          <a:p>
            <a:pPr algn="l">
              <a:spcBef>
                <a:spcPct val="0"/>
              </a:spcBef>
            </a:pPr>
            <a:r>
              <a:rPr lang="nl-BE" sz="4400" dirty="0">
                <a:solidFill>
                  <a:schemeClr val="tx2"/>
                </a:solidFill>
                <a:latin typeface="HP Simplified Light" pitchFamily="34" charset="0"/>
                <a:ea typeface="+mj-ea"/>
                <a:cs typeface="+mj-cs"/>
              </a:rPr>
              <a:t>II </a:t>
            </a:r>
            <a:r>
              <a:rPr lang="nl-BE" sz="4400" dirty="0" err="1">
                <a:solidFill>
                  <a:schemeClr val="tx2"/>
                </a:solidFill>
                <a:latin typeface="HP Simplified Light" pitchFamily="34" charset="0"/>
                <a:ea typeface="+mj-ea"/>
                <a:cs typeface="+mj-cs"/>
              </a:rPr>
              <a:t>Income</a:t>
            </a:r>
            <a:r>
              <a:rPr lang="nl-BE" sz="4400" dirty="0">
                <a:solidFill>
                  <a:schemeClr val="tx2"/>
                </a:solidFill>
                <a:latin typeface="HP Simplified Light" pitchFamily="34" charset="0"/>
                <a:ea typeface="+mj-ea"/>
                <a:cs typeface="+mj-cs"/>
              </a:rPr>
              <a:t> statement /Profit </a:t>
            </a:r>
            <a:r>
              <a:rPr lang="nl-BE" sz="4400" dirty="0" err="1">
                <a:solidFill>
                  <a:schemeClr val="tx2"/>
                </a:solidFill>
                <a:latin typeface="HP Simplified Light" pitchFamily="34" charset="0"/>
                <a:ea typeface="+mj-ea"/>
                <a:cs typeface="+mj-cs"/>
              </a:rPr>
              <a:t>and</a:t>
            </a:r>
            <a:r>
              <a:rPr lang="nl-BE" sz="4400" dirty="0">
                <a:solidFill>
                  <a:schemeClr val="tx2"/>
                </a:solidFill>
                <a:latin typeface="HP Simplified Light" pitchFamily="34" charset="0"/>
                <a:ea typeface="+mj-ea"/>
                <a:cs typeface="+mj-cs"/>
              </a:rPr>
              <a:t> </a:t>
            </a:r>
            <a:r>
              <a:rPr lang="nl-BE" sz="4400" dirty="0" err="1">
                <a:solidFill>
                  <a:schemeClr val="tx2"/>
                </a:solidFill>
                <a:latin typeface="HP Simplified Light" pitchFamily="34" charset="0"/>
                <a:ea typeface="+mj-ea"/>
                <a:cs typeface="+mj-cs"/>
              </a:rPr>
              <a:t>loss</a:t>
            </a:r>
            <a:r>
              <a:rPr lang="nl-BE" sz="4400" dirty="0">
                <a:solidFill>
                  <a:schemeClr val="tx2"/>
                </a:solidFill>
                <a:latin typeface="HP Simplified Light" pitchFamily="34" charset="0"/>
                <a:ea typeface="+mj-ea"/>
                <a:cs typeface="+mj-cs"/>
              </a:rPr>
              <a:t> account</a:t>
            </a:r>
          </a:p>
          <a:p>
            <a:pPr algn="l">
              <a:spcBef>
                <a:spcPct val="0"/>
              </a:spcBef>
            </a:pPr>
            <a:endParaRPr lang="nl-BE" sz="4400" dirty="0">
              <a:solidFill>
                <a:schemeClr val="tx2"/>
              </a:solidFill>
              <a:latin typeface="HP Simplified Light" pitchFamily="34" charset="0"/>
              <a:ea typeface="+mj-ea"/>
              <a:cs typeface="+mj-cs"/>
            </a:endParaRPr>
          </a:p>
          <a:p>
            <a:pPr algn="l">
              <a:spcBef>
                <a:spcPct val="0"/>
              </a:spcBef>
            </a:pPr>
            <a:r>
              <a:rPr lang="nl-BE" sz="4400" dirty="0">
                <a:solidFill>
                  <a:schemeClr val="tx2"/>
                </a:solidFill>
                <a:latin typeface="HP Simplified Light" pitchFamily="34" charset="0"/>
                <a:ea typeface="+mj-ea"/>
                <a:cs typeface="+mj-cs"/>
              </a:rPr>
              <a:t>III Cash flow statement</a:t>
            </a:r>
          </a:p>
          <a:p>
            <a:pPr algn="l">
              <a:spcBef>
                <a:spcPct val="0"/>
              </a:spcBef>
            </a:pPr>
            <a:endParaRPr lang="nl-BE" sz="4400" dirty="0">
              <a:solidFill>
                <a:schemeClr val="tx2"/>
              </a:solidFill>
              <a:latin typeface="HP Simplified Light" pitchFamily="34" charset="0"/>
              <a:ea typeface="+mj-ea"/>
              <a:cs typeface="+mj-cs"/>
            </a:endParaRPr>
          </a:p>
        </p:txBody>
      </p:sp>
    </p:spTree>
    <p:extLst>
      <p:ext uri="{BB962C8B-B14F-4D97-AF65-F5344CB8AC3E}">
        <p14:creationId xmlns:p14="http://schemas.microsoft.com/office/powerpoint/2010/main" val="4077595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3"/>
          <a:stretch>
            <a:fillRect/>
          </a:stretch>
        </p:blipFill>
        <p:spPr>
          <a:xfrm>
            <a:off x="1705403" y="1428131"/>
            <a:ext cx="5733193" cy="4001738"/>
          </a:xfrm>
          <a:prstGeom prst="rect">
            <a:avLst/>
          </a:prstGeom>
        </p:spPr>
      </p:pic>
      <p:sp>
        <p:nvSpPr>
          <p:cNvPr id="5" name="Titel 4"/>
          <p:cNvSpPr>
            <a:spLocks noGrp="1"/>
          </p:cNvSpPr>
          <p:nvPr>
            <p:ph type="title"/>
          </p:nvPr>
        </p:nvSpPr>
        <p:spPr/>
        <p:txBody>
          <a:bodyPr/>
          <a:lstStyle/>
          <a:p>
            <a:endParaRPr lang="nl-NL"/>
          </a:p>
        </p:txBody>
      </p:sp>
      <p:sp>
        <p:nvSpPr>
          <p:cNvPr id="6" name="Tijdelijke aanduiding voor tekst 5"/>
          <p:cNvSpPr>
            <a:spLocks noGrp="1"/>
          </p:cNvSpPr>
          <p:nvPr>
            <p:ph type="body" sz="quarter" idx="10"/>
          </p:nvPr>
        </p:nvSpPr>
        <p:spPr/>
        <p:txBody>
          <a:bodyPr/>
          <a:lstStyle/>
          <a:p>
            <a:endParaRPr lang="nl-NL"/>
          </a:p>
        </p:txBody>
      </p:sp>
    </p:spTree>
    <p:extLst>
      <p:ext uri="{BB962C8B-B14F-4D97-AF65-F5344CB8AC3E}">
        <p14:creationId xmlns:p14="http://schemas.microsoft.com/office/powerpoint/2010/main" val="1860063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7053263" y="3804302"/>
            <a:ext cx="2325687" cy="1055687"/>
          </a:xfrm>
          <a:prstGeom prst="rect">
            <a:avLst/>
          </a:prstGeom>
          <a:noFill/>
          <a:ln w="12700">
            <a:noFill/>
            <a:miter lim="800000"/>
            <a:headEnd/>
            <a:tailEnd/>
          </a:ln>
        </p:spPr>
        <p:txBody>
          <a:bodyPr/>
          <a:lstStyle/>
          <a:p>
            <a:pPr marL="185738" indent="-185738" defTabSz="762000">
              <a:spcBef>
                <a:spcPct val="20000"/>
              </a:spcBef>
              <a:buClr>
                <a:schemeClr val="tx2"/>
              </a:buClr>
              <a:buSzPct val="100000"/>
              <a:buFont typeface="Arial" panose="020B0604020202020204" pitchFamily="34" charset="0"/>
              <a:buChar char="•"/>
            </a:pPr>
            <a:r>
              <a:rPr lang="nl-NL" sz="1400" dirty="0" err="1"/>
              <a:t>Creditors</a:t>
            </a:r>
            <a:endParaRPr lang="nl-NL" sz="1400" dirty="0"/>
          </a:p>
          <a:p>
            <a:pPr marL="185738" indent="-185738" defTabSz="762000">
              <a:spcBef>
                <a:spcPct val="20000"/>
              </a:spcBef>
              <a:buClr>
                <a:schemeClr val="tx2"/>
              </a:buClr>
              <a:buSzPct val="100000"/>
              <a:buFont typeface="Arial" panose="020B0604020202020204" pitchFamily="34" charset="0"/>
              <a:buChar char="•"/>
            </a:pPr>
            <a:r>
              <a:rPr lang="nl-NL" sz="1400" dirty="0" err="1"/>
              <a:t>Temporary</a:t>
            </a:r>
            <a:endParaRPr lang="nl-NL" sz="1400" dirty="0"/>
          </a:p>
          <a:p>
            <a:pPr marL="185738" indent="-185738" defTabSz="762000">
              <a:spcBef>
                <a:spcPct val="20000"/>
              </a:spcBef>
              <a:buClr>
                <a:schemeClr val="tx2"/>
              </a:buClr>
              <a:buSzPct val="100000"/>
              <a:buFont typeface="Arial" panose="020B0604020202020204" pitchFamily="34" charset="0"/>
              <a:buChar char="•"/>
            </a:pPr>
            <a:r>
              <a:rPr lang="nl-NL" sz="1400" dirty="0" err="1"/>
              <a:t>Usually</a:t>
            </a:r>
            <a:r>
              <a:rPr lang="nl-NL" sz="1400" dirty="0"/>
              <a:t> </a:t>
            </a:r>
            <a:r>
              <a:rPr lang="nl-NL" sz="1400" dirty="0" err="1"/>
              <a:t>fixed</a:t>
            </a:r>
            <a:r>
              <a:rPr lang="nl-NL" sz="1400" dirty="0"/>
              <a:t>  </a:t>
            </a:r>
            <a:r>
              <a:rPr lang="nl-NL" sz="1400" dirty="0" err="1"/>
              <a:t>compensation</a:t>
            </a:r>
            <a:endParaRPr lang="nl-NL" sz="1400" dirty="0"/>
          </a:p>
          <a:p>
            <a:pPr marL="185738" indent="-185738" defTabSz="762000">
              <a:spcBef>
                <a:spcPct val="20000"/>
              </a:spcBef>
              <a:buClr>
                <a:schemeClr val="tx2"/>
              </a:buClr>
              <a:buSzPct val="100000"/>
              <a:buFont typeface="Arial" panose="020B0604020202020204" pitchFamily="34" charset="0"/>
              <a:buChar char="•"/>
            </a:pPr>
            <a:r>
              <a:rPr lang="nl-NL" sz="1400" dirty="0"/>
              <a:t>Risk-</a:t>
            </a:r>
            <a:r>
              <a:rPr lang="nl-NL" sz="1400" dirty="0" err="1"/>
              <a:t>avoiding</a:t>
            </a:r>
            <a:endParaRPr lang="nl-NL" sz="1400" dirty="0"/>
          </a:p>
        </p:txBody>
      </p:sp>
      <p:sp>
        <p:nvSpPr>
          <p:cNvPr id="5123" name="Rectangle 9"/>
          <p:cNvSpPr>
            <a:spLocks noChangeArrowheads="1"/>
          </p:cNvSpPr>
          <p:nvPr/>
        </p:nvSpPr>
        <p:spPr bwMode="auto">
          <a:xfrm>
            <a:off x="3624263" y="3481388"/>
            <a:ext cx="1384300" cy="1203325"/>
          </a:xfrm>
          <a:prstGeom prst="rect">
            <a:avLst/>
          </a:prstGeom>
          <a:noFill/>
          <a:ln w="12700">
            <a:noFill/>
            <a:miter lim="800000"/>
            <a:headEnd/>
            <a:tailEnd/>
          </a:ln>
        </p:spPr>
        <p:txBody>
          <a:bodyPr/>
          <a:lstStyle/>
          <a:p>
            <a:pPr defTabSz="762000">
              <a:spcBef>
                <a:spcPct val="20000"/>
              </a:spcBef>
              <a:buClr>
                <a:schemeClr val="tx2"/>
              </a:buClr>
              <a:buSzPct val="100000"/>
            </a:pPr>
            <a:endParaRPr lang="nl-NL" sz="1200">
              <a:latin typeface="Verdana" pitchFamily="34" charset="0"/>
            </a:endParaRPr>
          </a:p>
        </p:txBody>
      </p:sp>
      <p:sp>
        <p:nvSpPr>
          <p:cNvPr id="5124" name="Rectangle 8"/>
          <p:cNvSpPr>
            <a:spLocks noChangeArrowheads="1"/>
          </p:cNvSpPr>
          <p:nvPr/>
        </p:nvSpPr>
        <p:spPr bwMode="auto">
          <a:xfrm>
            <a:off x="1770063" y="3481388"/>
            <a:ext cx="1854200" cy="1044575"/>
          </a:xfrm>
          <a:prstGeom prst="rect">
            <a:avLst/>
          </a:prstGeom>
          <a:noFill/>
          <a:ln w="12700">
            <a:noFill/>
            <a:miter lim="800000"/>
            <a:headEnd/>
            <a:tailEnd/>
          </a:ln>
        </p:spPr>
        <p:txBody>
          <a:bodyPr/>
          <a:lstStyle/>
          <a:p>
            <a:pPr defTabSz="762000">
              <a:spcBef>
                <a:spcPct val="20000"/>
              </a:spcBef>
              <a:buClr>
                <a:schemeClr val="tx2"/>
              </a:buClr>
              <a:buSzPct val="100000"/>
            </a:pPr>
            <a:r>
              <a:rPr lang="nl-NL" sz="1400" dirty="0"/>
              <a:t>Time </a:t>
            </a:r>
            <a:r>
              <a:rPr lang="nl-NL" sz="1400" dirty="0" err="1"/>
              <a:t>between</a:t>
            </a:r>
            <a:r>
              <a:rPr lang="nl-NL" sz="1400" dirty="0"/>
              <a:t> </a:t>
            </a:r>
            <a:r>
              <a:rPr lang="nl-NL" sz="1400" dirty="0" err="1"/>
              <a:t>purchase</a:t>
            </a:r>
            <a:r>
              <a:rPr lang="nl-NL" sz="1400" dirty="0"/>
              <a:t> and </a:t>
            </a:r>
            <a:r>
              <a:rPr lang="nl-NL" sz="1400" dirty="0" err="1"/>
              <a:t>use</a:t>
            </a:r>
            <a:r>
              <a:rPr lang="nl-NL" sz="1400" dirty="0"/>
              <a:t> is </a:t>
            </a:r>
            <a:r>
              <a:rPr lang="nl-NL" sz="1400" dirty="0" err="1"/>
              <a:t>shorter</a:t>
            </a:r>
            <a:r>
              <a:rPr lang="nl-NL" sz="1400" dirty="0"/>
              <a:t> </a:t>
            </a:r>
            <a:r>
              <a:rPr lang="nl-NL" sz="1400" dirty="0" err="1"/>
              <a:t>than</a:t>
            </a:r>
            <a:r>
              <a:rPr lang="nl-NL" sz="1400" dirty="0"/>
              <a:t> </a:t>
            </a:r>
            <a:r>
              <a:rPr lang="nl-NL" sz="1400" dirty="0" err="1"/>
              <a:t>one</a:t>
            </a:r>
            <a:r>
              <a:rPr lang="nl-NL" sz="1400" dirty="0"/>
              <a:t> </a:t>
            </a:r>
            <a:r>
              <a:rPr lang="nl-NL" sz="1400" dirty="0" err="1"/>
              <a:t>year</a:t>
            </a:r>
            <a:endParaRPr lang="nl-NL" sz="1400" dirty="0"/>
          </a:p>
        </p:txBody>
      </p:sp>
      <p:sp>
        <p:nvSpPr>
          <p:cNvPr id="5125" name="Rectangle 7"/>
          <p:cNvSpPr>
            <a:spLocks noChangeArrowheads="1"/>
          </p:cNvSpPr>
          <p:nvPr/>
        </p:nvSpPr>
        <p:spPr bwMode="auto">
          <a:xfrm>
            <a:off x="7053263" y="2468563"/>
            <a:ext cx="2224087" cy="1065212"/>
          </a:xfrm>
          <a:prstGeom prst="rect">
            <a:avLst/>
          </a:prstGeom>
          <a:noFill/>
          <a:ln w="12700">
            <a:noFill/>
            <a:miter lim="800000"/>
            <a:headEnd/>
            <a:tailEnd/>
          </a:ln>
        </p:spPr>
        <p:txBody>
          <a:bodyPr/>
          <a:lstStyle/>
          <a:p>
            <a:pPr marL="185738" indent="-185738" defTabSz="762000">
              <a:spcBef>
                <a:spcPct val="20000"/>
              </a:spcBef>
              <a:buClr>
                <a:schemeClr val="tx2"/>
              </a:buClr>
              <a:buSzPct val="100000"/>
              <a:buFont typeface="Arial" panose="020B0604020202020204" pitchFamily="34" charset="0"/>
              <a:buChar char="•"/>
            </a:pPr>
            <a:r>
              <a:rPr lang="nl-NL" sz="1400" dirty="0" err="1"/>
              <a:t>Owners</a:t>
            </a:r>
            <a:endParaRPr lang="nl-NL" sz="1400" dirty="0"/>
          </a:p>
          <a:p>
            <a:pPr marL="185738" indent="-185738" defTabSz="762000">
              <a:spcBef>
                <a:spcPct val="20000"/>
              </a:spcBef>
              <a:buClr>
                <a:schemeClr val="tx2"/>
              </a:buClr>
              <a:buSzPct val="100000"/>
              <a:buFont typeface="Arial" panose="020B0604020202020204" pitchFamily="34" charset="0"/>
              <a:buChar char="•"/>
            </a:pPr>
            <a:r>
              <a:rPr lang="nl-NL" sz="1400" dirty="0" err="1"/>
              <a:t>Indefinite</a:t>
            </a:r>
            <a:r>
              <a:rPr lang="nl-NL" sz="1400" dirty="0"/>
              <a:t> </a:t>
            </a:r>
            <a:r>
              <a:rPr lang="nl-NL" sz="1400" dirty="0" err="1"/>
              <a:t>period</a:t>
            </a:r>
            <a:endParaRPr lang="nl-NL" sz="1400" dirty="0"/>
          </a:p>
          <a:p>
            <a:pPr marL="185738" indent="-185738" defTabSz="762000">
              <a:spcBef>
                <a:spcPct val="20000"/>
              </a:spcBef>
              <a:buClr>
                <a:schemeClr val="tx2"/>
              </a:buClr>
              <a:buSzPct val="100000"/>
              <a:buFont typeface="Arial" panose="020B0604020202020204" pitchFamily="34" charset="0"/>
              <a:buChar char="•"/>
            </a:pPr>
            <a:r>
              <a:rPr lang="nl-NL" sz="1400" dirty="0" err="1"/>
              <a:t>Compensation</a:t>
            </a:r>
            <a:r>
              <a:rPr lang="nl-NL" sz="1400" dirty="0"/>
              <a:t> </a:t>
            </a:r>
            <a:r>
              <a:rPr lang="nl-NL" sz="1400" dirty="0" err="1"/>
              <a:t>depends</a:t>
            </a:r>
            <a:r>
              <a:rPr lang="nl-NL" sz="1400" dirty="0"/>
              <a:t> on </a:t>
            </a:r>
            <a:r>
              <a:rPr lang="nl-NL" sz="1400" dirty="0" err="1"/>
              <a:t>profit</a:t>
            </a:r>
            <a:endParaRPr lang="nl-NL" sz="1400" dirty="0"/>
          </a:p>
          <a:p>
            <a:pPr marL="185738" indent="-185738" defTabSz="762000">
              <a:spcBef>
                <a:spcPct val="20000"/>
              </a:spcBef>
              <a:buClr>
                <a:schemeClr val="tx2"/>
              </a:buClr>
              <a:buSzPct val="100000"/>
              <a:buFont typeface="Arial" panose="020B0604020202020204" pitchFamily="34" charset="0"/>
              <a:buChar char="•"/>
            </a:pPr>
            <a:r>
              <a:rPr lang="nl-NL" sz="1400" dirty="0"/>
              <a:t>Risk-</a:t>
            </a:r>
            <a:r>
              <a:rPr lang="nl-NL" sz="1400" dirty="0" err="1"/>
              <a:t>bearing</a:t>
            </a:r>
            <a:endParaRPr lang="nl-NL" sz="1400" dirty="0"/>
          </a:p>
        </p:txBody>
      </p:sp>
      <p:sp>
        <p:nvSpPr>
          <p:cNvPr id="5126" name="Rectangle 5"/>
          <p:cNvSpPr>
            <a:spLocks noChangeArrowheads="1"/>
          </p:cNvSpPr>
          <p:nvPr/>
        </p:nvSpPr>
        <p:spPr bwMode="auto">
          <a:xfrm>
            <a:off x="3624263" y="2416175"/>
            <a:ext cx="1384300" cy="1065213"/>
          </a:xfrm>
          <a:prstGeom prst="rect">
            <a:avLst/>
          </a:prstGeom>
          <a:noFill/>
          <a:ln w="12700">
            <a:noFill/>
            <a:miter lim="800000"/>
            <a:headEnd/>
            <a:tailEnd/>
          </a:ln>
        </p:spPr>
        <p:txBody>
          <a:bodyPr/>
          <a:lstStyle/>
          <a:p>
            <a:pPr defTabSz="762000">
              <a:spcBef>
                <a:spcPct val="20000"/>
              </a:spcBef>
              <a:buClr>
                <a:schemeClr val="tx2"/>
              </a:buClr>
              <a:buSzPct val="100000"/>
            </a:pPr>
            <a:endParaRPr lang="nl-NL" sz="1200">
              <a:latin typeface="Verdana" pitchFamily="34" charset="0"/>
            </a:endParaRPr>
          </a:p>
        </p:txBody>
      </p:sp>
      <p:sp>
        <p:nvSpPr>
          <p:cNvPr id="5127" name="Rectangle 4"/>
          <p:cNvSpPr>
            <a:spLocks noChangeArrowheads="1"/>
          </p:cNvSpPr>
          <p:nvPr/>
        </p:nvSpPr>
        <p:spPr bwMode="auto">
          <a:xfrm>
            <a:off x="1782763" y="2462213"/>
            <a:ext cx="1854200" cy="1065212"/>
          </a:xfrm>
          <a:prstGeom prst="rect">
            <a:avLst/>
          </a:prstGeom>
          <a:noFill/>
          <a:ln w="12700">
            <a:noFill/>
            <a:miter lim="800000"/>
            <a:headEnd/>
            <a:tailEnd/>
          </a:ln>
        </p:spPr>
        <p:txBody>
          <a:bodyPr/>
          <a:lstStyle/>
          <a:p>
            <a:pPr defTabSz="762000">
              <a:spcBef>
                <a:spcPct val="20000"/>
              </a:spcBef>
              <a:buClr>
                <a:schemeClr val="tx2"/>
              </a:buClr>
              <a:buSzPct val="100000"/>
            </a:pPr>
            <a:r>
              <a:rPr lang="nl-NL" sz="1400" dirty="0"/>
              <a:t>Serve the business </a:t>
            </a:r>
            <a:r>
              <a:rPr lang="nl-NL" sz="1400" dirty="0" err="1"/>
              <a:t>for</a:t>
            </a:r>
            <a:r>
              <a:rPr lang="nl-NL" sz="1400" dirty="0"/>
              <a:t> more </a:t>
            </a:r>
            <a:r>
              <a:rPr lang="nl-NL" sz="1400" dirty="0" err="1"/>
              <a:t>than</a:t>
            </a:r>
            <a:r>
              <a:rPr lang="nl-NL" sz="1400" dirty="0"/>
              <a:t> </a:t>
            </a:r>
            <a:r>
              <a:rPr lang="nl-NL" sz="1400" dirty="0" err="1"/>
              <a:t>one</a:t>
            </a:r>
            <a:r>
              <a:rPr lang="nl-NL" sz="1400" dirty="0"/>
              <a:t> </a:t>
            </a:r>
            <a:r>
              <a:rPr lang="nl-NL" sz="1400" dirty="0" err="1"/>
              <a:t>year</a:t>
            </a:r>
            <a:endParaRPr lang="nl-NL" sz="1400" dirty="0"/>
          </a:p>
        </p:txBody>
      </p:sp>
      <p:sp>
        <p:nvSpPr>
          <p:cNvPr id="5128" name="Line 12"/>
          <p:cNvSpPr>
            <a:spLocks noChangeShapeType="1"/>
          </p:cNvSpPr>
          <p:nvPr/>
        </p:nvSpPr>
        <p:spPr bwMode="auto">
          <a:xfrm>
            <a:off x="1770063" y="2416174"/>
            <a:ext cx="6834385" cy="4714"/>
          </a:xfrm>
          <a:prstGeom prst="line">
            <a:avLst/>
          </a:prstGeom>
          <a:noFill/>
          <a:ln w="19050">
            <a:solidFill>
              <a:schemeClr val="tx1"/>
            </a:solidFill>
            <a:round/>
            <a:headEnd/>
            <a:tailEnd/>
          </a:ln>
        </p:spPr>
        <p:txBody>
          <a:bodyPr/>
          <a:lstStyle/>
          <a:p>
            <a:endParaRPr lang="nl-NL"/>
          </a:p>
        </p:txBody>
      </p:sp>
      <p:sp>
        <p:nvSpPr>
          <p:cNvPr id="5129" name="Line 14"/>
          <p:cNvSpPr>
            <a:spLocks noChangeShapeType="1"/>
          </p:cNvSpPr>
          <p:nvPr/>
        </p:nvSpPr>
        <p:spPr bwMode="auto">
          <a:xfrm>
            <a:off x="1770063" y="5211763"/>
            <a:ext cx="1854200" cy="0"/>
          </a:xfrm>
          <a:prstGeom prst="line">
            <a:avLst/>
          </a:prstGeom>
          <a:noFill/>
          <a:ln w="28575" cap="sq">
            <a:noFill/>
            <a:round/>
            <a:headEnd/>
            <a:tailEnd/>
          </a:ln>
        </p:spPr>
        <p:txBody>
          <a:bodyPr/>
          <a:lstStyle/>
          <a:p>
            <a:endParaRPr lang="nl-NL"/>
          </a:p>
        </p:txBody>
      </p:sp>
      <p:sp>
        <p:nvSpPr>
          <p:cNvPr id="5130" name="Line 15"/>
          <p:cNvSpPr>
            <a:spLocks noChangeShapeType="1"/>
          </p:cNvSpPr>
          <p:nvPr/>
        </p:nvSpPr>
        <p:spPr bwMode="auto">
          <a:xfrm>
            <a:off x="1770063" y="2416175"/>
            <a:ext cx="0" cy="1065213"/>
          </a:xfrm>
          <a:prstGeom prst="line">
            <a:avLst/>
          </a:prstGeom>
          <a:noFill/>
          <a:ln w="28575" cap="sq">
            <a:noFill/>
            <a:round/>
            <a:headEnd/>
            <a:tailEnd/>
          </a:ln>
        </p:spPr>
        <p:txBody>
          <a:bodyPr/>
          <a:lstStyle/>
          <a:p>
            <a:endParaRPr lang="nl-NL"/>
          </a:p>
        </p:txBody>
      </p:sp>
      <p:sp>
        <p:nvSpPr>
          <p:cNvPr id="5131" name="Line 17"/>
          <p:cNvSpPr>
            <a:spLocks noChangeShapeType="1"/>
          </p:cNvSpPr>
          <p:nvPr/>
        </p:nvSpPr>
        <p:spPr bwMode="auto">
          <a:xfrm flipH="1">
            <a:off x="5292080" y="2422525"/>
            <a:ext cx="21283" cy="2374627"/>
          </a:xfrm>
          <a:prstGeom prst="line">
            <a:avLst/>
          </a:prstGeom>
          <a:noFill/>
          <a:ln w="19050">
            <a:solidFill>
              <a:schemeClr val="tx1"/>
            </a:solidFill>
            <a:round/>
            <a:headEnd/>
            <a:tailEnd/>
          </a:ln>
        </p:spPr>
        <p:txBody>
          <a:bodyPr/>
          <a:lstStyle/>
          <a:p>
            <a:endParaRPr lang="nl-NL"/>
          </a:p>
        </p:txBody>
      </p:sp>
      <p:sp>
        <p:nvSpPr>
          <p:cNvPr id="5132" name="Line 19"/>
          <p:cNvSpPr>
            <a:spLocks noChangeShapeType="1"/>
          </p:cNvSpPr>
          <p:nvPr/>
        </p:nvSpPr>
        <p:spPr bwMode="auto">
          <a:xfrm>
            <a:off x="9180512" y="2416175"/>
            <a:ext cx="0" cy="1065213"/>
          </a:xfrm>
          <a:prstGeom prst="line">
            <a:avLst/>
          </a:prstGeom>
          <a:noFill/>
          <a:ln w="28575" cap="sq">
            <a:noFill/>
            <a:round/>
            <a:headEnd/>
            <a:tailEnd/>
          </a:ln>
        </p:spPr>
        <p:txBody>
          <a:bodyPr/>
          <a:lstStyle/>
          <a:p>
            <a:endParaRPr lang="nl-NL"/>
          </a:p>
        </p:txBody>
      </p:sp>
      <p:sp>
        <p:nvSpPr>
          <p:cNvPr id="5133" name="Line 33"/>
          <p:cNvSpPr>
            <a:spLocks noChangeShapeType="1"/>
          </p:cNvSpPr>
          <p:nvPr/>
        </p:nvSpPr>
        <p:spPr bwMode="auto">
          <a:xfrm>
            <a:off x="1770063" y="3481388"/>
            <a:ext cx="0" cy="1730375"/>
          </a:xfrm>
          <a:prstGeom prst="line">
            <a:avLst/>
          </a:prstGeom>
          <a:noFill/>
          <a:ln w="28575" cap="sq">
            <a:noFill/>
            <a:round/>
            <a:headEnd/>
            <a:tailEnd/>
          </a:ln>
        </p:spPr>
        <p:txBody>
          <a:bodyPr/>
          <a:lstStyle/>
          <a:p>
            <a:endParaRPr lang="nl-NL"/>
          </a:p>
        </p:txBody>
      </p:sp>
      <p:sp>
        <p:nvSpPr>
          <p:cNvPr id="5134" name="Line 36"/>
          <p:cNvSpPr>
            <a:spLocks noChangeShapeType="1"/>
          </p:cNvSpPr>
          <p:nvPr/>
        </p:nvSpPr>
        <p:spPr bwMode="auto">
          <a:xfrm>
            <a:off x="3624263" y="5211763"/>
            <a:ext cx="1384300" cy="0"/>
          </a:xfrm>
          <a:prstGeom prst="line">
            <a:avLst/>
          </a:prstGeom>
          <a:noFill/>
          <a:ln w="28575" cap="sq">
            <a:noFill/>
            <a:round/>
            <a:headEnd/>
            <a:tailEnd/>
          </a:ln>
        </p:spPr>
        <p:txBody>
          <a:bodyPr/>
          <a:lstStyle/>
          <a:p>
            <a:endParaRPr lang="nl-NL"/>
          </a:p>
        </p:txBody>
      </p:sp>
      <p:sp>
        <p:nvSpPr>
          <p:cNvPr id="5135" name="Line 42"/>
          <p:cNvSpPr>
            <a:spLocks noChangeShapeType="1"/>
          </p:cNvSpPr>
          <p:nvPr/>
        </p:nvSpPr>
        <p:spPr bwMode="auto">
          <a:xfrm>
            <a:off x="5008563" y="5211763"/>
            <a:ext cx="1444625" cy="0"/>
          </a:xfrm>
          <a:prstGeom prst="line">
            <a:avLst/>
          </a:prstGeom>
          <a:noFill/>
          <a:ln w="28575" cap="sq">
            <a:noFill/>
            <a:round/>
            <a:headEnd/>
            <a:tailEnd/>
          </a:ln>
        </p:spPr>
        <p:txBody>
          <a:bodyPr/>
          <a:lstStyle/>
          <a:p>
            <a:endParaRPr lang="nl-NL"/>
          </a:p>
        </p:txBody>
      </p:sp>
      <p:sp>
        <p:nvSpPr>
          <p:cNvPr id="5136" name="Line 49"/>
          <p:cNvSpPr>
            <a:spLocks noChangeShapeType="1"/>
          </p:cNvSpPr>
          <p:nvPr/>
        </p:nvSpPr>
        <p:spPr bwMode="auto">
          <a:xfrm>
            <a:off x="9186863" y="3481388"/>
            <a:ext cx="0" cy="1730375"/>
          </a:xfrm>
          <a:prstGeom prst="line">
            <a:avLst/>
          </a:prstGeom>
          <a:noFill/>
          <a:ln w="28575" cap="sq">
            <a:noFill/>
            <a:round/>
            <a:headEnd/>
            <a:tailEnd/>
          </a:ln>
        </p:spPr>
        <p:txBody>
          <a:bodyPr/>
          <a:lstStyle/>
          <a:p>
            <a:endParaRPr lang="nl-NL"/>
          </a:p>
        </p:txBody>
      </p:sp>
      <p:sp>
        <p:nvSpPr>
          <p:cNvPr id="5137" name="Line 52"/>
          <p:cNvSpPr>
            <a:spLocks noChangeShapeType="1"/>
          </p:cNvSpPr>
          <p:nvPr/>
        </p:nvSpPr>
        <p:spPr bwMode="auto">
          <a:xfrm>
            <a:off x="6453188" y="5211763"/>
            <a:ext cx="2733675" cy="0"/>
          </a:xfrm>
          <a:prstGeom prst="line">
            <a:avLst/>
          </a:prstGeom>
          <a:noFill/>
          <a:ln w="28575" cap="sq">
            <a:noFill/>
            <a:round/>
            <a:headEnd/>
            <a:tailEnd/>
          </a:ln>
        </p:spPr>
        <p:txBody>
          <a:bodyPr/>
          <a:lstStyle/>
          <a:p>
            <a:endParaRPr lang="nl-NL"/>
          </a:p>
        </p:txBody>
      </p:sp>
      <p:sp>
        <p:nvSpPr>
          <p:cNvPr id="5138" name="Text Box 21"/>
          <p:cNvSpPr txBox="1">
            <a:spLocks noChangeArrowheads="1"/>
          </p:cNvSpPr>
          <p:nvPr/>
        </p:nvSpPr>
        <p:spPr bwMode="auto">
          <a:xfrm>
            <a:off x="3649663" y="2514600"/>
            <a:ext cx="1422400" cy="307975"/>
          </a:xfrm>
          <a:prstGeom prst="rect">
            <a:avLst/>
          </a:prstGeom>
          <a:noFill/>
          <a:ln w="12700">
            <a:solidFill>
              <a:schemeClr val="tx1"/>
            </a:solidFill>
            <a:miter lim="800000"/>
            <a:headEnd/>
            <a:tailEnd/>
          </a:ln>
        </p:spPr>
        <p:txBody>
          <a:bodyPr>
            <a:spAutoFit/>
          </a:bodyPr>
          <a:lstStyle/>
          <a:p>
            <a:pPr>
              <a:spcBef>
                <a:spcPct val="50000"/>
              </a:spcBef>
            </a:pPr>
            <a:r>
              <a:rPr lang="nl-NL" sz="1400" b="1" dirty="0" err="1"/>
              <a:t>Fixed</a:t>
            </a:r>
            <a:r>
              <a:rPr lang="nl-NL" sz="1400" b="1" dirty="0"/>
              <a:t> </a:t>
            </a:r>
            <a:r>
              <a:rPr lang="nl-NL" sz="1400" b="1" dirty="0" err="1"/>
              <a:t>assets</a:t>
            </a:r>
            <a:endParaRPr lang="nl-NL" sz="1400" b="1" dirty="0"/>
          </a:p>
        </p:txBody>
      </p:sp>
      <p:sp>
        <p:nvSpPr>
          <p:cNvPr id="5139" name="Text Box 22"/>
          <p:cNvSpPr txBox="1">
            <a:spLocks noChangeArrowheads="1"/>
          </p:cNvSpPr>
          <p:nvPr/>
        </p:nvSpPr>
        <p:spPr bwMode="auto">
          <a:xfrm>
            <a:off x="5529263" y="2520950"/>
            <a:ext cx="1524000" cy="307777"/>
          </a:xfrm>
          <a:prstGeom prst="rect">
            <a:avLst/>
          </a:prstGeom>
          <a:noFill/>
          <a:ln w="12700">
            <a:solidFill>
              <a:schemeClr val="tx1"/>
            </a:solidFill>
            <a:miter lim="800000"/>
            <a:headEnd/>
            <a:tailEnd/>
          </a:ln>
        </p:spPr>
        <p:txBody>
          <a:bodyPr>
            <a:spAutoFit/>
          </a:bodyPr>
          <a:lstStyle/>
          <a:p>
            <a:pPr>
              <a:spcBef>
                <a:spcPct val="50000"/>
              </a:spcBef>
            </a:pPr>
            <a:r>
              <a:rPr lang="nl-NL" sz="1400" b="1" dirty="0" err="1"/>
              <a:t>Equity</a:t>
            </a:r>
            <a:endParaRPr lang="nl-NL" sz="1400" b="1" dirty="0"/>
          </a:p>
        </p:txBody>
      </p:sp>
      <p:sp>
        <p:nvSpPr>
          <p:cNvPr id="5140" name="Text Box 27"/>
          <p:cNvSpPr txBox="1">
            <a:spLocks noChangeArrowheads="1"/>
          </p:cNvSpPr>
          <p:nvPr/>
        </p:nvSpPr>
        <p:spPr bwMode="auto">
          <a:xfrm>
            <a:off x="3635897" y="3501009"/>
            <a:ext cx="1512168" cy="307777"/>
          </a:xfrm>
          <a:prstGeom prst="rect">
            <a:avLst/>
          </a:prstGeom>
          <a:noFill/>
          <a:ln w="12700">
            <a:solidFill>
              <a:schemeClr val="tx1"/>
            </a:solidFill>
            <a:miter lim="800000"/>
            <a:headEnd/>
            <a:tailEnd/>
          </a:ln>
        </p:spPr>
        <p:txBody>
          <a:bodyPr wrap="square">
            <a:spAutoFit/>
          </a:bodyPr>
          <a:lstStyle/>
          <a:p>
            <a:pPr>
              <a:spcBef>
                <a:spcPct val="50000"/>
              </a:spcBef>
            </a:pPr>
            <a:r>
              <a:rPr lang="nl-NL" sz="1400" b="1" dirty="0" err="1"/>
              <a:t>Current</a:t>
            </a:r>
            <a:r>
              <a:rPr lang="nl-NL" sz="1400" b="1" dirty="0"/>
              <a:t> </a:t>
            </a:r>
            <a:r>
              <a:rPr lang="nl-NL" sz="1400" b="1" dirty="0" err="1"/>
              <a:t>assets</a:t>
            </a:r>
            <a:endParaRPr lang="nl-NL" sz="1400" b="1" dirty="0"/>
          </a:p>
        </p:txBody>
      </p:sp>
      <p:sp>
        <p:nvSpPr>
          <p:cNvPr id="5141" name="Text Box 28"/>
          <p:cNvSpPr txBox="1">
            <a:spLocks noChangeArrowheads="1"/>
          </p:cNvSpPr>
          <p:nvPr/>
        </p:nvSpPr>
        <p:spPr bwMode="auto">
          <a:xfrm>
            <a:off x="5508104" y="3789040"/>
            <a:ext cx="1524000" cy="307777"/>
          </a:xfrm>
          <a:prstGeom prst="rect">
            <a:avLst/>
          </a:prstGeom>
          <a:noFill/>
          <a:ln w="12700">
            <a:solidFill>
              <a:schemeClr val="tx1"/>
            </a:solidFill>
            <a:miter lim="800000"/>
            <a:headEnd/>
            <a:tailEnd/>
          </a:ln>
        </p:spPr>
        <p:txBody>
          <a:bodyPr>
            <a:spAutoFit/>
          </a:bodyPr>
          <a:lstStyle/>
          <a:p>
            <a:pPr>
              <a:spcBef>
                <a:spcPct val="50000"/>
              </a:spcBef>
            </a:pPr>
            <a:r>
              <a:rPr lang="nl-NL" sz="1400" b="1" dirty="0" err="1"/>
              <a:t>Liabilities</a:t>
            </a:r>
            <a:endParaRPr lang="nl-NL" sz="1400" b="1" dirty="0"/>
          </a:p>
        </p:txBody>
      </p:sp>
      <p:sp>
        <p:nvSpPr>
          <p:cNvPr id="5143" name="Text Box 69"/>
          <p:cNvSpPr txBox="1">
            <a:spLocks noChangeArrowheads="1"/>
          </p:cNvSpPr>
          <p:nvPr/>
        </p:nvSpPr>
        <p:spPr bwMode="auto">
          <a:xfrm>
            <a:off x="4427984" y="2060848"/>
            <a:ext cx="1800200" cy="307777"/>
          </a:xfrm>
          <a:prstGeom prst="rect">
            <a:avLst/>
          </a:prstGeom>
          <a:noFill/>
          <a:ln w="12700">
            <a:noFill/>
            <a:miter lim="800000"/>
            <a:headEnd/>
            <a:tailEnd/>
          </a:ln>
        </p:spPr>
        <p:txBody>
          <a:bodyPr wrap="square">
            <a:spAutoFit/>
          </a:bodyPr>
          <a:lstStyle/>
          <a:p>
            <a:pPr>
              <a:spcBef>
                <a:spcPct val="50000"/>
              </a:spcBef>
            </a:pPr>
            <a:r>
              <a:rPr lang="nl-NL" sz="1400" b="1" dirty="0" err="1"/>
              <a:t>Balance</a:t>
            </a:r>
            <a:r>
              <a:rPr lang="nl-NL" sz="1400" b="1" dirty="0"/>
              <a:t> sheet</a:t>
            </a:r>
          </a:p>
        </p:txBody>
      </p:sp>
      <p:sp>
        <p:nvSpPr>
          <p:cNvPr id="5145" name="Tekstvak 24"/>
          <p:cNvSpPr txBox="1">
            <a:spLocks noChangeArrowheads="1"/>
          </p:cNvSpPr>
          <p:nvPr/>
        </p:nvSpPr>
        <p:spPr bwMode="auto">
          <a:xfrm>
            <a:off x="1655625" y="554640"/>
            <a:ext cx="3672509" cy="523220"/>
          </a:xfrm>
          <a:prstGeom prst="rect">
            <a:avLst/>
          </a:prstGeom>
          <a:noFill/>
          <a:ln w="9525">
            <a:noFill/>
            <a:miter lim="800000"/>
            <a:headEnd/>
            <a:tailEnd/>
          </a:ln>
        </p:spPr>
        <p:txBody>
          <a:bodyPr wrap="square">
            <a:spAutoFit/>
          </a:bodyPr>
          <a:lstStyle/>
          <a:p>
            <a:r>
              <a:rPr lang="nl-NL" sz="2800" dirty="0">
                <a:latin typeface="+mn-lt"/>
              </a:rPr>
              <a:t>The </a:t>
            </a:r>
            <a:r>
              <a:rPr lang="nl-NL" sz="2800" dirty="0" err="1">
                <a:latin typeface="+mn-lt"/>
              </a:rPr>
              <a:t>balance</a:t>
            </a:r>
            <a:r>
              <a:rPr lang="nl-NL" sz="2800" dirty="0">
                <a:latin typeface="+mn-lt"/>
              </a:rPr>
              <a:t> sheet</a:t>
            </a:r>
          </a:p>
        </p:txBody>
      </p:sp>
    </p:spTree>
    <p:extLst>
      <p:ext uri="{BB962C8B-B14F-4D97-AF65-F5344CB8AC3E}">
        <p14:creationId xmlns:p14="http://schemas.microsoft.com/office/powerpoint/2010/main" val="442444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92AFF945-77B5-4623-AC01-C31E73F95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5292" y="0"/>
            <a:ext cx="5181044" cy="6858000"/>
          </a:xfrm>
          <a:prstGeom prst="rect">
            <a:avLst/>
          </a:prstGeom>
        </p:spPr>
      </p:pic>
    </p:spTree>
    <p:extLst>
      <p:ext uri="{BB962C8B-B14F-4D97-AF65-F5344CB8AC3E}">
        <p14:creationId xmlns:p14="http://schemas.microsoft.com/office/powerpoint/2010/main" val="3162027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a:extLst>
              <a:ext uri="{FF2B5EF4-FFF2-40B4-BE49-F238E27FC236}">
                <a16:creationId xmlns:a16="http://schemas.microsoft.com/office/drawing/2014/main" id="{19F8545D-D4F3-4071-A1DF-BCEBCBF408A2}"/>
              </a:ext>
            </a:extLst>
          </p:cNvPr>
          <p:cNvSpPr>
            <a:spLocks noGrp="1"/>
          </p:cNvSpPr>
          <p:nvPr>
            <p:ph type="ftr" sz="quarter" idx="12"/>
          </p:nvPr>
        </p:nvSpPr>
        <p:spPr/>
        <p:txBody>
          <a:bodyPr/>
          <a:lstStyle/>
          <a:p>
            <a:endParaRPr lang="nl-NL" dirty="0"/>
          </a:p>
        </p:txBody>
      </p:sp>
      <p:pic>
        <p:nvPicPr>
          <p:cNvPr id="5" name="Afbeelding 4">
            <a:extLst>
              <a:ext uri="{FF2B5EF4-FFF2-40B4-BE49-F238E27FC236}">
                <a16:creationId xmlns:a16="http://schemas.microsoft.com/office/drawing/2014/main" id="{E6A0E9E4-08A4-471C-B929-0178CE725C88}"/>
              </a:ext>
            </a:extLst>
          </p:cNvPr>
          <p:cNvPicPr>
            <a:picLocks noChangeAspect="1"/>
          </p:cNvPicPr>
          <p:nvPr/>
        </p:nvPicPr>
        <p:blipFill rotWithShape="1">
          <a:blip r:embed="rId2">
            <a:extLst>
              <a:ext uri="{28A0092B-C50C-407E-A947-70E740481C1C}">
                <a14:useLocalDpi xmlns:a14="http://schemas.microsoft.com/office/drawing/2010/main" val="0"/>
              </a:ext>
            </a:extLst>
          </a:blip>
          <a:srcRect t="76381" r="1791" b="4896"/>
          <a:stretch/>
        </p:blipFill>
        <p:spPr>
          <a:xfrm>
            <a:off x="225429" y="2186630"/>
            <a:ext cx="8918572" cy="2250481"/>
          </a:xfrm>
          <a:prstGeom prst="rect">
            <a:avLst/>
          </a:prstGeom>
        </p:spPr>
      </p:pic>
    </p:spTree>
    <p:extLst>
      <p:ext uri="{BB962C8B-B14F-4D97-AF65-F5344CB8AC3E}">
        <p14:creationId xmlns:p14="http://schemas.microsoft.com/office/powerpoint/2010/main" val="556600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
            <a:extLst>
              <a:ext uri="{FF2B5EF4-FFF2-40B4-BE49-F238E27FC236}">
                <a16:creationId xmlns:a16="http://schemas.microsoft.com/office/drawing/2014/main" id="{9E05626E-4752-46F8-9802-62949FE163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374900"/>
            <a:ext cx="8207375"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 Balance sheet Example 3.1 La Paz </a:t>
            </a:r>
          </a:p>
        </p:txBody>
      </p:sp>
      <p:graphicFrame>
        <p:nvGraphicFramePr>
          <p:cNvPr id="5" name="Table 4"/>
          <p:cNvGraphicFramePr>
            <a:graphicFrameLocks noGrp="1"/>
          </p:cNvGraphicFramePr>
          <p:nvPr>
            <p:extLst/>
          </p:nvPr>
        </p:nvGraphicFramePr>
        <p:xfrm>
          <a:off x="1907704" y="2492896"/>
          <a:ext cx="6912768" cy="1854200"/>
        </p:xfrm>
        <a:graphic>
          <a:graphicData uri="http://schemas.openxmlformats.org/drawingml/2006/table">
            <a:tbl>
              <a:tblPr firstRow="1" bandRow="1">
                <a:tableStyleId>{2D5ABB26-0587-4C30-8999-92F81FD0307C}</a:tableStyleId>
              </a:tblPr>
              <a:tblGrid>
                <a:gridCol w="2808312">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gridCol w="1944216">
                  <a:extLst>
                    <a:ext uri="{9D8B030D-6E8A-4147-A177-3AD203B41FA5}">
                      <a16:colId xmlns:a16="http://schemas.microsoft.com/office/drawing/2014/main" val="20002"/>
                    </a:ext>
                  </a:extLst>
                </a:gridCol>
                <a:gridCol w="1080120">
                  <a:extLst>
                    <a:ext uri="{9D8B030D-6E8A-4147-A177-3AD203B41FA5}">
                      <a16:colId xmlns:a16="http://schemas.microsoft.com/office/drawing/2014/main" val="20003"/>
                    </a:ext>
                  </a:extLst>
                </a:gridCol>
              </a:tblGrid>
              <a:tr h="370840">
                <a:tc gridSpan="4">
                  <a:txBody>
                    <a:bodyPr/>
                    <a:lstStyle/>
                    <a:p>
                      <a:r>
                        <a:rPr lang="en-US" sz="1600" b="1" noProof="0" dirty="0"/>
                        <a:t>Balance</a:t>
                      </a:r>
                      <a:r>
                        <a:rPr lang="en-US" sz="1600" b="1" baseline="0" noProof="0" dirty="0"/>
                        <a:t> sheet at 1 January 2016 (in euros)</a:t>
                      </a:r>
                      <a:endParaRPr lang="en-US" sz="1600" b="1" noProof="0" dirty="0"/>
                    </a:p>
                  </a:txBody>
                  <a:tcPr>
                    <a:lnB w="12700" cap="flat" cmpd="sng" algn="ctr">
                      <a:solidFill>
                        <a:schemeClr val="tx1"/>
                      </a:solidFill>
                      <a:prstDash val="solid"/>
                      <a:round/>
                      <a:headEnd type="none" w="med" len="med"/>
                      <a:tailEnd type="none" w="med" len="med"/>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40">
                <a:tc gridSpan="2">
                  <a:txBody>
                    <a:bodyPr/>
                    <a:lstStyle/>
                    <a:p>
                      <a:r>
                        <a:rPr lang="en-US" sz="1600" i="1" noProof="0" dirty="0"/>
                        <a:t>Fixed assets</a:t>
                      </a:r>
                    </a:p>
                  </a:txBody>
                  <a:tcPr>
                    <a:lnT w="12700" cap="flat" cmpd="sng" algn="ctr">
                      <a:solidFill>
                        <a:schemeClr val="tx1"/>
                      </a:solidFill>
                      <a:prstDash val="solid"/>
                      <a:round/>
                      <a:headEnd type="none" w="med" len="med"/>
                      <a:tailEnd type="none" w="med" len="med"/>
                    </a:ln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hMerge="1">
                  <a:txBody>
                    <a:bodyPr/>
                    <a:lstStyle/>
                    <a:p>
                      <a:endParaRPr lang="en-US" sz="1600" dirty="0"/>
                    </a:p>
                  </a:txBody>
                  <a:tcPr/>
                </a:tc>
                <a:tc>
                  <a:txBody>
                    <a:bodyPr/>
                    <a:lstStyle/>
                    <a:p>
                      <a:r>
                        <a:rPr lang="en-US" sz="1600" i="1" noProof="0" dirty="0"/>
                        <a:t>Owner’s equity</a:t>
                      </a:r>
                    </a:p>
                  </a:txBody>
                  <a:tcPr>
                    <a:lnT w="12700" cap="flat" cmpd="sng" algn="ctr">
                      <a:solidFill>
                        <a:schemeClr val="tx1"/>
                      </a:solidFill>
                      <a:prstDash val="solid"/>
                      <a:round/>
                      <a:headEnd type="none" w="med" len="med"/>
                      <a:tailEnd type="none" w="med" len="med"/>
                    </a:ln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r"/>
                      <a:r>
                        <a:rPr lang="en-US" sz="1600" i="0" noProof="0" dirty="0"/>
                        <a:t>20,000</a:t>
                      </a:r>
                    </a:p>
                  </a:txBody>
                  <a:tcPr>
                    <a:lnT w="12700" cap="flat" cmpd="sng" algn="ctr">
                      <a:solidFill>
                        <a:schemeClr val="tx1"/>
                      </a:solidFill>
                      <a:prstDash val="solid"/>
                      <a:round/>
                      <a:headEnd type="none" w="med" len="med"/>
                      <a:tailEnd type="none" w="med" len="med"/>
                    </a:ln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1"/>
                  </a:ext>
                </a:extLst>
              </a:tr>
              <a:tr h="370840">
                <a:tc>
                  <a:txBody>
                    <a:bodyPr/>
                    <a:lstStyle/>
                    <a:p>
                      <a:r>
                        <a:rPr lang="en-US" sz="1600" noProof="0" dirty="0"/>
                        <a:t>Car</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r"/>
                      <a:r>
                        <a:rPr lang="en-US" sz="1600" noProof="0" dirty="0"/>
                        <a:t>30,000</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600" i="1" noProof="0" dirty="0"/>
                        <a:t>Liabilities</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r"/>
                      <a:endParaRPr lang="en-US" sz="1600" noProof="0" dirty="0"/>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2"/>
                  </a:ext>
                </a:extLst>
              </a:tr>
              <a:tr h="370840">
                <a:tc>
                  <a:txBody>
                    <a:bodyPr/>
                    <a:lstStyle/>
                    <a:p>
                      <a:endParaRPr lang="en-US" sz="1600" noProof="0" dirty="0"/>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r"/>
                      <a:r>
                        <a:rPr lang="en-US" sz="1600" u="sng" noProof="0" dirty="0"/>
                        <a:t>          </a:t>
                      </a:r>
                    </a:p>
                  </a:txBody>
                  <a:tcPr>
                    <a:lnB w="12700" cap="flat" cmpd="sng" algn="ctr">
                      <a:solidFill>
                        <a:schemeClr val="tx1"/>
                      </a:solidFill>
                      <a:prstDash val="solid"/>
                      <a:round/>
                      <a:headEnd type="none" w="med" len="med"/>
                      <a:tailEnd type="none" w="med" len="med"/>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lvl="1"/>
                      <a:r>
                        <a:rPr lang="en-US" sz="1600" noProof="0" dirty="0"/>
                        <a:t>Bank loan</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r"/>
                      <a:r>
                        <a:rPr lang="en-US" sz="1600" u="none" noProof="0" dirty="0"/>
                        <a:t>10,000</a:t>
                      </a:r>
                    </a:p>
                  </a:txBody>
                  <a:tcPr>
                    <a:lnB w="12700" cap="flat" cmpd="sng" algn="ctr">
                      <a:solidFill>
                        <a:schemeClr val="tx1"/>
                      </a:solidFill>
                      <a:prstDash val="solid"/>
                      <a:round/>
                      <a:headEnd type="none" w="med" len="med"/>
                      <a:tailEnd type="none" w="med" len="med"/>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3"/>
                  </a:ext>
                </a:extLst>
              </a:tr>
              <a:tr h="370840">
                <a:tc>
                  <a:txBody>
                    <a:bodyPr/>
                    <a:lstStyle/>
                    <a:p>
                      <a:endParaRPr lang="en-US" sz="1600" noProof="0" dirty="0"/>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r"/>
                      <a:r>
                        <a:rPr lang="en-US" sz="1600" noProof="0" dirty="0"/>
                        <a:t>30,000</a:t>
                      </a:r>
                    </a:p>
                  </a:txBody>
                  <a:tcPr>
                    <a:lnT w="12700" cap="flat" cmpd="sng" algn="ctr">
                      <a:solidFill>
                        <a:schemeClr val="tx1"/>
                      </a:solidFill>
                      <a:prstDash val="solid"/>
                      <a:round/>
                      <a:headEnd type="none" w="med" len="med"/>
                      <a:tailEnd type="none" w="med" len="med"/>
                    </a:ln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sz="1600" noProof="0" dirty="0"/>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r"/>
                      <a:r>
                        <a:rPr lang="en-US" sz="1600" noProof="0" dirty="0"/>
                        <a:t>30,000</a:t>
                      </a:r>
                    </a:p>
                  </a:txBody>
                  <a:tcPr>
                    <a:lnT w="12700" cap="flat" cmpd="sng" algn="ctr">
                      <a:solidFill>
                        <a:schemeClr val="tx1"/>
                      </a:solidFill>
                      <a:prstDash val="solid"/>
                      <a:round/>
                      <a:headEnd type="none" w="med" len="med"/>
                      <a:tailEnd type="none" w="med" len="med"/>
                    </a:ln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47176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400" y="229824"/>
            <a:ext cx="7920080" cy="548736"/>
          </a:xfrm>
        </p:spPr>
        <p:txBody>
          <a:bodyPr/>
          <a:lstStyle/>
          <a:p>
            <a:pPr algn="ctr"/>
            <a:r>
              <a:rPr lang="en-US" dirty="0"/>
              <a:t>Example 3.1 Final Balance sheet</a:t>
            </a:r>
          </a:p>
        </p:txBody>
      </p:sp>
      <p:graphicFrame>
        <p:nvGraphicFramePr>
          <p:cNvPr id="3" name="Table 2"/>
          <p:cNvGraphicFramePr>
            <a:graphicFrameLocks noGrp="1"/>
          </p:cNvGraphicFramePr>
          <p:nvPr>
            <p:extLst/>
          </p:nvPr>
        </p:nvGraphicFramePr>
        <p:xfrm>
          <a:off x="1979712" y="1358776"/>
          <a:ext cx="6912768" cy="1854200"/>
        </p:xfrm>
        <a:graphic>
          <a:graphicData uri="http://schemas.openxmlformats.org/drawingml/2006/table">
            <a:tbl>
              <a:tblPr firstRow="1" bandRow="1">
                <a:tableStyleId>{2D5ABB26-0587-4C30-8999-92F81FD0307C}</a:tableStyleId>
              </a:tblPr>
              <a:tblGrid>
                <a:gridCol w="2808312">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gridCol w="1944216">
                  <a:extLst>
                    <a:ext uri="{9D8B030D-6E8A-4147-A177-3AD203B41FA5}">
                      <a16:colId xmlns:a16="http://schemas.microsoft.com/office/drawing/2014/main" val="20002"/>
                    </a:ext>
                  </a:extLst>
                </a:gridCol>
                <a:gridCol w="1080120">
                  <a:extLst>
                    <a:ext uri="{9D8B030D-6E8A-4147-A177-3AD203B41FA5}">
                      <a16:colId xmlns:a16="http://schemas.microsoft.com/office/drawing/2014/main" val="20003"/>
                    </a:ext>
                  </a:extLst>
                </a:gridCol>
              </a:tblGrid>
              <a:tr h="370840">
                <a:tc gridSpan="4">
                  <a:txBody>
                    <a:bodyPr/>
                    <a:lstStyle/>
                    <a:p>
                      <a:r>
                        <a:rPr lang="en-US" sz="1600" b="1" noProof="0" dirty="0"/>
                        <a:t>Balance</a:t>
                      </a:r>
                      <a:r>
                        <a:rPr lang="en-US" sz="1600" b="1" baseline="0" noProof="0" dirty="0"/>
                        <a:t> sheet at 1 January 2016 (in euros)</a:t>
                      </a:r>
                      <a:endParaRPr lang="en-US" sz="1600" b="1" noProof="0" dirty="0"/>
                    </a:p>
                  </a:txBody>
                  <a:tcPr>
                    <a:lnB w="12700" cap="flat" cmpd="sng" algn="ctr">
                      <a:solidFill>
                        <a:schemeClr val="tx1"/>
                      </a:solidFill>
                      <a:prstDash val="solid"/>
                      <a:round/>
                      <a:headEnd type="none" w="med" len="med"/>
                      <a:tailEnd type="none" w="med" len="med"/>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40">
                <a:tc gridSpan="2">
                  <a:txBody>
                    <a:bodyPr/>
                    <a:lstStyle/>
                    <a:p>
                      <a:r>
                        <a:rPr lang="en-US" sz="1600" i="1" noProof="0" dirty="0"/>
                        <a:t>Fixed assets</a:t>
                      </a:r>
                    </a:p>
                  </a:txBody>
                  <a:tcPr>
                    <a:lnT w="12700" cap="flat" cmpd="sng" algn="ctr">
                      <a:solidFill>
                        <a:schemeClr val="tx1"/>
                      </a:solidFill>
                      <a:prstDash val="solid"/>
                      <a:round/>
                      <a:headEnd type="none" w="med" len="med"/>
                      <a:tailEnd type="none" w="med" len="med"/>
                    </a:ln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hMerge="1">
                  <a:txBody>
                    <a:bodyPr/>
                    <a:lstStyle/>
                    <a:p>
                      <a:endParaRPr lang="en-US" sz="1600" dirty="0"/>
                    </a:p>
                  </a:txBody>
                  <a:tcPr/>
                </a:tc>
                <a:tc>
                  <a:txBody>
                    <a:bodyPr/>
                    <a:lstStyle/>
                    <a:p>
                      <a:r>
                        <a:rPr lang="en-US" sz="1600" i="1" noProof="0" dirty="0"/>
                        <a:t>Owner’s equity</a:t>
                      </a:r>
                    </a:p>
                  </a:txBody>
                  <a:tcPr>
                    <a:lnT w="12700" cap="flat" cmpd="sng" algn="ctr">
                      <a:solidFill>
                        <a:schemeClr val="tx1"/>
                      </a:solidFill>
                      <a:prstDash val="solid"/>
                      <a:round/>
                      <a:headEnd type="none" w="med" len="med"/>
                      <a:tailEnd type="none" w="med" len="med"/>
                    </a:ln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r"/>
                      <a:r>
                        <a:rPr lang="en-US" sz="1600" i="0" noProof="0" dirty="0"/>
                        <a:t>20,000</a:t>
                      </a:r>
                    </a:p>
                  </a:txBody>
                  <a:tcPr>
                    <a:lnT w="12700" cap="flat" cmpd="sng" algn="ctr">
                      <a:solidFill>
                        <a:schemeClr val="tx1"/>
                      </a:solidFill>
                      <a:prstDash val="solid"/>
                      <a:round/>
                      <a:headEnd type="none" w="med" len="med"/>
                      <a:tailEnd type="none" w="med" len="med"/>
                    </a:ln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1"/>
                  </a:ext>
                </a:extLst>
              </a:tr>
              <a:tr h="370840">
                <a:tc>
                  <a:txBody>
                    <a:bodyPr/>
                    <a:lstStyle/>
                    <a:p>
                      <a:r>
                        <a:rPr lang="en-US" sz="1600" noProof="0" dirty="0"/>
                        <a:t>Car</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r"/>
                      <a:r>
                        <a:rPr lang="en-US" sz="1600" noProof="0" dirty="0"/>
                        <a:t>30,000</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600" i="1" noProof="0" dirty="0"/>
                        <a:t>Liabilities</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r"/>
                      <a:endParaRPr lang="en-US" sz="1600" noProof="0" dirty="0"/>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2"/>
                  </a:ext>
                </a:extLst>
              </a:tr>
              <a:tr h="370840">
                <a:tc>
                  <a:txBody>
                    <a:bodyPr/>
                    <a:lstStyle/>
                    <a:p>
                      <a:endParaRPr lang="en-US" sz="1600" noProof="0" dirty="0"/>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r"/>
                      <a:r>
                        <a:rPr lang="en-US" sz="1600" u="sng" noProof="0" dirty="0"/>
                        <a:t>          </a:t>
                      </a:r>
                    </a:p>
                  </a:txBody>
                  <a:tcPr>
                    <a:lnB w="12700" cap="flat" cmpd="sng" algn="ctr">
                      <a:solidFill>
                        <a:schemeClr val="tx1"/>
                      </a:solidFill>
                      <a:prstDash val="solid"/>
                      <a:round/>
                      <a:headEnd type="none" w="med" len="med"/>
                      <a:tailEnd type="none" w="med" len="med"/>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lvl="1"/>
                      <a:r>
                        <a:rPr lang="en-US" sz="1600" noProof="0" dirty="0"/>
                        <a:t>Bank loan</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r"/>
                      <a:r>
                        <a:rPr lang="en-US" sz="1600" u="none" noProof="0" dirty="0"/>
                        <a:t>10,000</a:t>
                      </a:r>
                    </a:p>
                  </a:txBody>
                  <a:tcPr>
                    <a:lnB w="12700" cap="flat" cmpd="sng" algn="ctr">
                      <a:solidFill>
                        <a:schemeClr val="tx1"/>
                      </a:solidFill>
                      <a:prstDash val="solid"/>
                      <a:round/>
                      <a:headEnd type="none" w="med" len="med"/>
                      <a:tailEnd type="none" w="med" len="med"/>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3"/>
                  </a:ext>
                </a:extLst>
              </a:tr>
              <a:tr h="370840">
                <a:tc>
                  <a:txBody>
                    <a:bodyPr/>
                    <a:lstStyle/>
                    <a:p>
                      <a:endParaRPr lang="en-US" sz="1600" noProof="0" dirty="0"/>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r"/>
                      <a:r>
                        <a:rPr lang="en-US" sz="1600" noProof="0" dirty="0"/>
                        <a:t>30,000</a:t>
                      </a:r>
                    </a:p>
                  </a:txBody>
                  <a:tcPr>
                    <a:lnT w="12700" cap="flat" cmpd="sng" algn="ctr">
                      <a:solidFill>
                        <a:schemeClr val="tx1"/>
                      </a:solidFill>
                      <a:prstDash val="solid"/>
                      <a:round/>
                      <a:headEnd type="none" w="med" len="med"/>
                      <a:tailEnd type="none" w="med" len="med"/>
                    </a:ln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sz="1600" noProof="0" dirty="0"/>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r"/>
                      <a:r>
                        <a:rPr lang="en-US" sz="1600" noProof="0" dirty="0"/>
                        <a:t>30,000</a:t>
                      </a:r>
                    </a:p>
                  </a:txBody>
                  <a:tcPr>
                    <a:lnT w="12700" cap="flat" cmpd="sng" algn="ctr">
                      <a:solidFill>
                        <a:schemeClr val="tx1"/>
                      </a:solidFill>
                      <a:prstDash val="solid"/>
                      <a:round/>
                      <a:headEnd type="none" w="med" len="med"/>
                      <a:tailEnd type="none" w="med" len="med"/>
                    </a:ln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extLst/>
          </p:nvPr>
        </p:nvGraphicFramePr>
        <p:xfrm>
          <a:off x="1835696" y="3793192"/>
          <a:ext cx="7056784" cy="2804160"/>
        </p:xfrm>
        <a:graphic>
          <a:graphicData uri="http://schemas.openxmlformats.org/drawingml/2006/table">
            <a:tbl>
              <a:tblPr firstRow="1" bandRow="1">
                <a:tableStyleId>{2D5ABB26-0587-4C30-8999-92F81FD0307C}</a:tableStyleId>
              </a:tblPr>
              <a:tblGrid>
                <a:gridCol w="3168352">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2016224">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gridSpan="4">
                  <a:txBody>
                    <a:bodyPr/>
                    <a:lstStyle/>
                    <a:p>
                      <a:r>
                        <a:rPr lang="en-US" sz="1600" b="1" noProof="0" dirty="0"/>
                        <a:t>Balance</a:t>
                      </a:r>
                      <a:r>
                        <a:rPr lang="en-US" sz="1600" b="1" baseline="0" noProof="0" dirty="0"/>
                        <a:t> sheet at 31 December 2016 (in euros)</a:t>
                      </a:r>
                      <a:endParaRPr lang="en-US" sz="1600" b="1" noProof="0" dirty="0"/>
                    </a:p>
                  </a:txBody>
                  <a:tcPr>
                    <a:lnB w="12700" cap="flat" cmpd="sng" algn="ctr">
                      <a:solidFill>
                        <a:schemeClr val="tx1"/>
                      </a:solidFill>
                      <a:prstDash val="solid"/>
                      <a:round/>
                      <a:headEnd type="none" w="med" len="med"/>
                      <a:tailEnd type="none" w="med" len="med"/>
                    </a:lnB>
                    <a:solidFill>
                      <a:schemeClr val="accent1">
                        <a:tint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40">
                <a:tc gridSpan="2">
                  <a:txBody>
                    <a:bodyPr/>
                    <a:lstStyle/>
                    <a:p>
                      <a:r>
                        <a:rPr lang="en-US" sz="1600" i="1" noProof="0" dirty="0"/>
                        <a:t>Fixed assets</a:t>
                      </a:r>
                    </a:p>
                  </a:txBody>
                  <a:tcPr>
                    <a:lnT w="12700" cap="flat" cmpd="sng" algn="ctr">
                      <a:solidFill>
                        <a:schemeClr val="tx1"/>
                      </a:solidFill>
                      <a:prstDash val="solid"/>
                      <a:round/>
                      <a:headEnd type="none" w="med" len="med"/>
                      <a:tailEnd type="none" w="med" len="med"/>
                    </a:lnT>
                    <a:solidFill>
                      <a:schemeClr val="accent1">
                        <a:tint val="40000"/>
                      </a:schemeClr>
                    </a:solidFill>
                  </a:tcPr>
                </a:tc>
                <a:tc hMerge="1">
                  <a:txBody>
                    <a:bodyPr/>
                    <a:lstStyle/>
                    <a:p>
                      <a:endParaRPr lang="en-US" sz="1600" dirty="0"/>
                    </a:p>
                  </a:txBody>
                  <a:tcPr/>
                </a:tc>
                <a:tc>
                  <a:txBody>
                    <a:bodyPr/>
                    <a:lstStyle/>
                    <a:p>
                      <a:r>
                        <a:rPr lang="en-US" sz="1600" i="1" noProof="0" dirty="0"/>
                        <a:t>Owner’s equity</a:t>
                      </a:r>
                    </a:p>
                  </a:txBody>
                  <a:tcPr>
                    <a:lnT w="12700" cap="flat" cmpd="sng" algn="ctr">
                      <a:solidFill>
                        <a:schemeClr val="tx1"/>
                      </a:solidFill>
                      <a:prstDash val="solid"/>
                      <a:round/>
                      <a:headEnd type="none" w="med" len="med"/>
                      <a:tailEnd type="none" w="med" len="med"/>
                    </a:lnT>
                    <a:solidFill>
                      <a:schemeClr val="accent1">
                        <a:tint val="40000"/>
                      </a:schemeClr>
                    </a:solidFill>
                  </a:tcPr>
                </a:tc>
                <a:tc>
                  <a:txBody>
                    <a:bodyPr/>
                    <a:lstStyle/>
                    <a:p>
                      <a:pPr algn="r"/>
                      <a:r>
                        <a:rPr lang="en-US" sz="1600" i="0" noProof="0" dirty="0"/>
                        <a:t>30,100</a:t>
                      </a:r>
                    </a:p>
                  </a:txBody>
                  <a:tcPr>
                    <a:lnT w="12700" cap="flat" cmpd="sng" algn="ctr">
                      <a:solidFill>
                        <a:schemeClr val="tx1"/>
                      </a:solidFill>
                      <a:prstDash val="solid"/>
                      <a:round/>
                      <a:headEnd type="none" w="med" len="med"/>
                      <a:tailEnd type="none" w="med" len="med"/>
                    </a:lnT>
                    <a:solidFill>
                      <a:schemeClr val="accent1">
                        <a:tint val="40000"/>
                      </a:schemeClr>
                    </a:solidFill>
                  </a:tcPr>
                </a:tc>
                <a:extLst>
                  <a:ext uri="{0D108BD9-81ED-4DB2-BD59-A6C34878D82A}">
                    <a16:rowId xmlns:a16="http://schemas.microsoft.com/office/drawing/2014/main" val="10001"/>
                  </a:ext>
                </a:extLst>
              </a:tr>
              <a:tr h="370840">
                <a:tc>
                  <a:txBody>
                    <a:bodyPr/>
                    <a:lstStyle/>
                    <a:p>
                      <a:pPr lvl="1"/>
                      <a:r>
                        <a:rPr lang="en-US" sz="1600" noProof="0" dirty="0"/>
                        <a:t>Car</a:t>
                      </a:r>
                    </a:p>
                  </a:txBody>
                  <a:tcPr>
                    <a:solidFill>
                      <a:schemeClr val="accent1">
                        <a:tint val="40000"/>
                      </a:schemeClr>
                    </a:solidFill>
                  </a:tcPr>
                </a:tc>
                <a:tc>
                  <a:txBody>
                    <a:bodyPr/>
                    <a:lstStyle/>
                    <a:p>
                      <a:pPr algn="r"/>
                      <a:r>
                        <a:rPr lang="en-US" sz="1600" noProof="0" dirty="0"/>
                        <a:t>27,000</a:t>
                      </a:r>
                    </a:p>
                  </a:txBody>
                  <a:tcPr>
                    <a:lnB>
                      <a:noFill/>
                    </a:lnB>
                    <a:solidFill>
                      <a:schemeClr val="accent1">
                        <a:tint val="40000"/>
                      </a:schemeClr>
                    </a:solidFill>
                  </a:tcPr>
                </a:tc>
                <a:tc>
                  <a:txBody>
                    <a:bodyPr/>
                    <a:lstStyle/>
                    <a:p>
                      <a:r>
                        <a:rPr lang="en-US" sz="1600" i="1" noProof="0" dirty="0"/>
                        <a:t>Liabilities</a:t>
                      </a:r>
                    </a:p>
                  </a:txBody>
                  <a:tcPr>
                    <a:lnB>
                      <a:noFill/>
                    </a:lnB>
                    <a:solidFill>
                      <a:schemeClr val="accent1">
                        <a:tint val="40000"/>
                      </a:schemeClr>
                    </a:solidFill>
                  </a:tcPr>
                </a:tc>
                <a:tc>
                  <a:txBody>
                    <a:bodyPr/>
                    <a:lstStyle/>
                    <a:p>
                      <a:pPr algn="r"/>
                      <a:endParaRPr lang="en-US" sz="1600" noProof="0" dirty="0"/>
                    </a:p>
                  </a:txBody>
                  <a:tcPr>
                    <a:lnB>
                      <a:noFill/>
                    </a:lnB>
                    <a:solidFill>
                      <a:schemeClr val="accent1">
                        <a:tint val="40000"/>
                      </a:schemeClr>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i="1" noProof="0" dirty="0"/>
                        <a:t>Current assets</a:t>
                      </a:r>
                    </a:p>
                  </a:txBody>
                  <a:tcPr>
                    <a:lnR>
                      <a:noFill/>
                    </a:lnR>
                    <a:solidFill>
                      <a:schemeClr val="accent1">
                        <a:tint val="40000"/>
                      </a:schemeClr>
                    </a:solidFill>
                  </a:tcPr>
                </a:tc>
                <a:tc>
                  <a:txBody>
                    <a:bodyPr/>
                    <a:lstStyle/>
                    <a:p>
                      <a:pPr algn="r"/>
                      <a:endParaRPr lang="en-US" sz="1600" u="sng" noProof="0"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schemeClr>
                    </a:solidFill>
                  </a:tcPr>
                </a:tc>
                <a:tc>
                  <a:txBody>
                    <a:bodyPr/>
                    <a:lstStyle/>
                    <a:p>
                      <a:pPr lvl="1"/>
                      <a:r>
                        <a:rPr lang="en-US" sz="1600" noProof="0" dirty="0"/>
                        <a:t>Bank loan</a:t>
                      </a:r>
                    </a:p>
                  </a:txBody>
                  <a:tcPr>
                    <a:lnL>
                      <a:noFill/>
                    </a:lnL>
                    <a:lnR>
                      <a:noFill/>
                    </a:lnR>
                    <a:lnT>
                      <a:noFill/>
                    </a:lnT>
                    <a:lnB>
                      <a:noFill/>
                    </a:lnB>
                    <a:lnTlToBr w="12700" cmpd="sng">
                      <a:noFill/>
                      <a:prstDash val="solid"/>
                    </a:lnTlToBr>
                    <a:lnBlToTr w="12700" cmpd="sng">
                      <a:noFill/>
                      <a:prstDash val="solid"/>
                    </a:lnBlToTr>
                    <a:solidFill>
                      <a:schemeClr val="accent1">
                        <a:tint val="40000"/>
                      </a:schemeClr>
                    </a:solidFill>
                  </a:tcPr>
                </a:tc>
                <a:tc>
                  <a:txBody>
                    <a:bodyPr/>
                    <a:lstStyle/>
                    <a:p>
                      <a:pPr algn="r"/>
                      <a:r>
                        <a:rPr lang="en-US" sz="1600" u="none" noProof="0" dirty="0"/>
                        <a:t>8,000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schemeClr>
                    </a:solidFill>
                  </a:tcPr>
                </a:tc>
                <a:extLst>
                  <a:ext uri="{0D108BD9-81ED-4DB2-BD59-A6C34878D82A}">
                    <a16:rowId xmlns:a16="http://schemas.microsoft.com/office/drawing/2014/main" val="10003"/>
                  </a:ext>
                </a:extLst>
              </a:tr>
              <a:tr h="370840">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noProof="0" dirty="0"/>
                        <a:t>Accounts receivable</a:t>
                      </a:r>
                    </a:p>
                    <a:p>
                      <a:pPr lvl="1"/>
                      <a:endParaRPr lang="en-US" sz="1600" noProof="0" dirty="0"/>
                    </a:p>
                  </a:txBody>
                  <a:tcPr>
                    <a:lnR>
                      <a:noFill/>
                    </a:lnR>
                    <a:solidFill>
                      <a:schemeClr val="accent1">
                        <a:tint val="40000"/>
                      </a:schemeClr>
                    </a:solidFill>
                  </a:tcPr>
                </a:tc>
                <a:tc>
                  <a:txBody>
                    <a:bodyPr/>
                    <a:lstStyle/>
                    <a:p>
                      <a:pPr algn="r"/>
                      <a:r>
                        <a:rPr lang="en-US" sz="1600" u="none" noProof="0" dirty="0"/>
                        <a:t>2,000</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schemeClr>
                    </a:solidFill>
                  </a:tcPr>
                </a:tc>
                <a:tc>
                  <a:txBody>
                    <a:bodyPr/>
                    <a:lstStyle/>
                    <a:p>
                      <a:pPr lvl="1"/>
                      <a:r>
                        <a:rPr lang="en-US" sz="1600" noProof="0" dirty="0"/>
                        <a:t>Rent payable</a:t>
                      </a:r>
                    </a:p>
                  </a:txBody>
                  <a:tcPr>
                    <a:lnL>
                      <a:noFill/>
                    </a:lnL>
                    <a:lnR>
                      <a:noFill/>
                    </a:lnR>
                    <a:lnT>
                      <a:noFill/>
                    </a:lnT>
                    <a:lnB>
                      <a:noFill/>
                    </a:lnB>
                    <a:lnTlToBr w="12700" cmpd="sng">
                      <a:noFill/>
                      <a:prstDash val="solid"/>
                    </a:lnTlToBr>
                    <a:lnBlToTr w="12700" cmpd="sng">
                      <a:noFill/>
                      <a:prstDash val="solid"/>
                    </a:lnBlToTr>
                    <a:solidFill>
                      <a:schemeClr val="accent1">
                        <a:tint val="40000"/>
                      </a:schemeClr>
                    </a:solidFill>
                  </a:tcPr>
                </a:tc>
                <a:tc>
                  <a:txBody>
                    <a:bodyPr/>
                    <a:lstStyle/>
                    <a:p>
                      <a:pPr algn="r"/>
                      <a:r>
                        <a:rPr lang="en-US" sz="1600" u="none" noProof="0" dirty="0"/>
                        <a:t>500</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schemeClr>
                    </a:solidFill>
                  </a:tcPr>
                </a:tc>
                <a:extLst>
                  <a:ext uri="{0D108BD9-81ED-4DB2-BD59-A6C34878D82A}">
                    <a16:rowId xmlns:a16="http://schemas.microsoft.com/office/drawing/2014/main" val="10004"/>
                  </a:ext>
                </a:extLst>
              </a:tr>
              <a:tr h="370840">
                <a:tc>
                  <a:txBody>
                    <a:bodyPr/>
                    <a:lstStyle/>
                    <a:p>
                      <a:pPr lvl="1"/>
                      <a:r>
                        <a:rPr lang="en-US" sz="1600" noProof="0" dirty="0"/>
                        <a:t>Bank (current account)</a:t>
                      </a:r>
                    </a:p>
                  </a:txBody>
                  <a:tcPr>
                    <a:solidFill>
                      <a:schemeClr val="accent1">
                        <a:tint val="40000"/>
                      </a:schemeClr>
                    </a:solidFill>
                  </a:tcPr>
                </a:tc>
                <a:tc>
                  <a:txBody>
                    <a:bodyPr/>
                    <a:lstStyle/>
                    <a:p>
                      <a:pPr algn="r"/>
                      <a:r>
                        <a:rPr lang="en-US" sz="1600" u="none" noProof="0" dirty="0"/>
                        <a:t>9,600</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40000"/>
                      </a:schemeClr>
                    </a:solidFill>
                  </a:tcPr>
                </a:tc>
                <a:tc>
                  <a:txBody>
                    <a:bodyPr/>
                    <a:lstStyle/>
                    <a:p>
                      <a:endParaRPr lang="en-US" sz="1600" noProof="0" dirty="0"/>
                    </a:p>
                  </a:txBody>
                  <a:tcPr>
                    <a:lnT>
                      <a:noFill/>
                    </a:lnT>
                    <a:solidFill>
                      <a:schemeClr val="accent1">
                        <a:tint val="40000"/>
                      </a:schemeClr>
                    </a:solidFill>
                  </a:tcPr>
                </a:tc>
                <a:tc>
                  <a:txBody>
                    <a:bodyPr/>
                    <a:lstStyle/>
                    <a:p>
                      <a:pPr algn="r"/>
                      <a:endParaRPr lang="en-US" sz="1600" u="none" noProof="0" dirty="0"/>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40000"/>
                      </a:schemeClr>
                    </a:solidFill>
                  </a:tcPr>
                </a:tc>
                <a:extLst>
                  <a:ext uri="{0D108BD9-81ED-4DB2-BD59-A6C34878D82A}">
                    <a16:rowId xmlns:a16="http://schemas.microsoft.com/office/drawing/2014/main" val="10005"/>
                  </a:ext>
                </a:extLst>
              </a:tr>
              <a:tr h="370840">
                <a:tc>
                  <a:txBody>
                    <a:bodyPr/>
                    <a:lstStyle/>
                    <a:p>
                      <a:endParaRPr lang="en-US" sz="1600" noProof="0" dirty="0"/>
                    </a:p>
                  </a:txBody>
                  <a:tcPr>
                    <a:solidFill>
                      <a:schemeClr val="accent1">
                        <a:tint val="40000"/>
                      </a:schemeClr>
                    </a:solidFill>
                  </a:tcPr>
                </a:tc>
                <a:tc>
                  <a:txBody>
                    <a:bodyPr/>
                    <a:lstStyle/>
                    <a:p>
                      <a:pPr algn="r"/>
                      <a:r>
                        <a:rPr lang="en-US" sz="1600" noProof="0" dirty="0"/>
                        <a:t>38,600</a:t>
                      </a:r>
                    </a:p>
                  </a:txBody>
                  <a:tcPr>
                    <a:lnT w="12700" cap="flat" cmpd="sng" algn="ctr">
                      <a:solidFill>
                        <a:schemeClr val="tx1"/>
                      </a:solidFill>
                      <a:prstDash val="solid"/>
                      <a:round/>
                      <a:headEnd type="none" w="med" len="med"/>
                      <a:tailEnd type="none" w="med" len="med"/>
                    </a:lnT>
                    <a:solidFill>
                      <a:schemeClr val="accent1">
                        <a:tint val="40000"/>
                      </a:schemeClr>
                    </a:solidFill>
                  </a:tcPr>
                </a:tc>
                <a:tc>
                  <a:txBody>
                    <a:bodyPr/>
                    <a:lstStyle/>
                    <a:p>
                      <a:endParaRPr lang="en-US" sz="1600" noProof="0" dirty="0"/>
                    </a:p>
                  </a:txBody>
                  <a:tcPr>
                    <a:solidFill>
                      <a:schemeClr val="accent1">
                        <a:tint val="40000"/>
                      </a:schemeClr>
                    </a:solidFill>
                  </a:tcPr>
                </a:tc>
                <a:tc>
                  <a:txBody>
                    <a:bodyPr/>
                    <a:lstStyle/>
                    <a:p>
                      <a:pPr algn="r"/>
                      <a:r>
                        <a:rPr lang="en-US" sz="1600" noProof="0" dirty="0"/>
                        <a:t>38,600</a:t>
                      </a:r>
                    </a:p>
                  </a:txBody>
                  <a:tcPr>
                    <a:lnT w="12700" cap="flat" cmpd="sng" algn="ctr">
                      <a:solidFill>
                        <a:schemeClr val="tx1"/>
                      </a:solidFill>
                      <a:prstDash val="solid"/>
                      <a:round/>
                      <a:headEnd type="none" w="med" len="med"/>
                      <a:tailEnd type="none" w="med" len="med"/>
                    </a:lnT>
                    <a:solidFill>
                      <a:schemeClr val="accent1">
                        <a:tint val="40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35876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Profit</a:t>
            </a:r>
            <a:r>
              <a:rPr lang="nl-NL" dirty="0"/>
              <a:t> </a:t>
            </a:r>
            <a:r>
              <a:rPr lang="nl-NL" dirty="0" err="1"/>
              <a:t>determination</a:t>
            </a:r>
            <a:endParaRPr lang="nl-NL" dirty="0"/>
          </a:p>
        </p:txBody>
      </p:sp>
      <p:graphicFrame>
        <p:nvGraphicFramePr>
          <p:cNvPr id="20482" name="Object 2"/>
          <p:cNvGraphicFramePr>
            <a:graphicFrameLocks noChangeAspect="1"/>
          </p:cNvGraphicFramePr>
          <p:nvPr/>
        </p:nvGraphicFramePr>
        <p:xfrm>
          <a:off x="1930400" y="1484784"/>
          <a:ext cx="7213600" cy="4968552"/>
        </p:xfrm>
        <a:graphic>
          <a:graphicData uri="http://schemas.openxmlformats.org/presentationml/2006/ole">
            <mc:AlternateContent xmlns:mc="http://schemas.openxmlformats.org/markup-compatibility/2006">
              <mc:Choice xmlns:v="urn:schemas-microsoft-com:vml" Requires="v">
                <p:oleObj spid="_x0000_s2068" name="CorelDRAW" r:id="rId4" imgW="5410440" imgH="7088760" progId="">
                  <p:embed/>
                </p:oleObj>
              </mc:Choice>
              <mc:Fallback>
                <p:oleObj name="CorelDRAW" r:id="rId4" imgW="5410440" imgH="7088760" progId="">
                  <p:embed/>
                  <p:pic>
                    <p:nvPicPr>
                      <p:cNvPr id="2048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0400" y="1484784"/>
                        <a:ext cx="7213600"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hthoek 4"/>
          <p:cNvSpPr/>
          <p:nvPr/>
        </p:nvSpPr>
        <p:spPr>
          <a:xfrm>
            <a:off x="1691680" y="5589240"/>
            <a:ext cx="7452320"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nl-NL" sz="1800" b="0" i="0" u="none" strike="noStrike" kern="1200" cap="none" spc="0" normalizeH="0" baseline="0" noProof="0">
              <a:ln>
                <a:noFill/>
              </a:ln>
              <a:solidFill>
                <a:srgbClr val="FFFFFF"/>
              </a:solidFill>
              <a:effectLst/>
              <a:uLnTx/>
              <a:uFillTx/>
              <a:latin typeface="Verdana"/>
              <a:ea typeface="+mn-ea"/>
              <a:cs typeface="+mn-cs"/>
            </a:endParaRPr>
          </a:p>
        </p:txBody>
      </p:sp>
      <p:sp>
        <p:nvSpPr>
          <p:cNvPr id="6" name="Rechthoek 5"/>
          <p:cNvSpPr/>
          <p:nvPr/>
        </p:nvSpPr>
        <p:spPr>
          <a:xfrm>
            <a:off x="5940152" y="2420888"/>
            <a:ext cx="3203848" cy="1872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nl-NL" sz="1800" b="0" i="0" u="none" strike="noStrike" kern="1200" cap="none" spc="0" normalizeH="0" baseline="0" noProof="0">
              <a:ln>
                <a:noFill/>
              </a:ln>
              <a:solidFill>
                <a:srgbClr val="FFFFFF"/>
              </a:solidFill>
              <a:effectLst/>
              <a:uLnTx/>
              <a:uFillTx/>
              <a:latin typeface="Verdana"/>
              <a:ea typeface="+mn-ea"/>
              <a:cs typeface="+mn-cs"/>
            </a:endParaRPr>
          </a:p>
        </p:txBody>
      </p:sp>
      <p:sp>
        <p:nvSpPr>
          <p:cNvPr id="7" name="Tekstvak 6"/>
          <p:cNvSpPr txBox="1"/>
          <p:nvPr/>
        </p:nvSpPr>
        <p:spPr>
          <a:xfrm>
            <a:off x="5940152" y="2564904"/>
            <a:ext cx="2952328" cy="147732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1800" b="0" i="0" u="none" strike="noStrike" kern="1200" cap="none" spc="0" normalizeH="0" baseline="0" noProof="0" dirty="0" err="1">
                <a:ln>
                  <a:noFill/>
                </a:ln>
                <a:solidFill>
                  <a:srgbClr val="000000"/>
                </a:solidFill>
                <a:effectLst/>
                <a:uLnTx/>
                <a:uFillTx/>
                <a:latin typeface="Arial" charset="0"/>
                <a:ea typeface="+mn-ea"/>
                <a:cs typeface="+mn-cs"/>
              </a:rPr>
              <a:t>Increase</a:t>
            </a:r>
            <a:r>
              <a:rPr kumimoji="0" lang="nl-NL" sz="1800" b="0" i="0" u="none" strike="noStrike" kern="1200" cap="none" spc="0" normalizeH="0" baseline="0" noProof="0" dirty="0">
                <a:ln>
                  <a:noFill/>
                </a:ln>
                <a:solidFill>
                  <a:srgbClr val="000000"/>
                </a:solidFill>
                <a:effectLst/>
                <a:uLnTx/>
                <a:uFillTx/>
                <a:latin typeface="Arial" charset="0"/>
                <a:ea typeface="+mn-ea"/>
                <a:cs typeface="+mn-cs"/>
              </a:rPr>
              <a:t> of </a:t>
            </a:r>
            <a:r>
              <a:rPr kumimoji="0" lang="nl-NL" sz="1800" b="0" i="0" u="none" strike="noStrike" kern="1200" cap="none" spc="0" normalizeH="0" baseline="0" noProof="0" dirty="0" err="1">
                <a:ln>
                  <a:noFill/>
                </a:ln>
                <a:solidFill>
                  <a:srgbClr val="000000"/>
                </a:solidFill>
                <a:effectLst/>
                <a:uLnTx/>
                <a:uFillTx/>
                <a:latin typeface="Arial" charset="0"/>
                <a:ea typeface="+mn-ea"/>
                <a:cs typeface="+mn-cs"/>
              </a:rPr>
              <a:t>Equity</a:t>
            </a:r>
            <a:r>
              <a:rPr kumimoji="0" lang="nl-NL" sz="1800" b="0" i="0" u="none" strike="noStrike" kern="1200" cap="none" spc="0" normalizeH="0" baseline="0" noProof="0" dirty="0">
                <a:ln>
                  <a:noFill/>
                </a:ln>
                <a:solidFill>
                  <a:srgbClr val="000000"/>
                </a:solidFill>
                <a:effectLst/>
                <a:uLnTx/>
                <a:uFillTx/>
                <a:latin typeface="Arial" charset="0"/>
                <a:ea typeface="+mn-ea"/>
                <a:cs typeface="+mn-cs"/>
              </a:rPr>
              <a:t> = </a:t>
            </a:r>
            <a:r>
              <a:rPr kumimoji="0" lang="nl-NL" sz="1800" b="0" i="0" u="none" strike="noStrike" kern="1200" cap="none" spc="0" normalizeH="0" baseline="0" noProof="0" dirty="0" err="1">
                <a:ln>
                  <a:noFill/>
                </a:ln>
                <a:solidFill>
                  <a:srgbClr val="000000"/>
                </a:solidFill>
                <a:effectLst/>
                <a:uLnTx/>
                <a:uFillTx/>
                <a:latin typeface="Arial" charset="0"/>
                <a:ea typeface="+mn-ea"/>
                <a:cs typeface="+mn-cs"/>
              </a:rPr>
              <a:t>Profit</a:t>
            </a:r>
            <a:endParaRPr kumimoji="0" lang="nl-NL" sz="18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18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1800" b="0" i="0" u="none" strike="noStrike" kern="1200" cap="none" spc="0" normalizeH="0" baseline="0" noProof="0" dirty="0">
                <a:ln>
                  <a:noFill/>
                </a:ln>
                <a:solidFill>
                  <a:srgbClr val="000000"/>
                </a:solidFill>
                <a:effectLst/>
                <a:uLnTx/>
                <a:uFillTx/>
                <a:latin typeface="Arial" charset="0"/>
                <a:ea typeface="+mn-ea"/>
                <a:cs typeface="+mn-cs"/>
              </a:rPr>
              <a:t>(</a:t>
            </a:r>
            <a:r>
              <a:rPr kumimoji="0" lang="nl-NL" sz="1800" b="0" i="0" u="none" strike="noStrike" kern="1200" cap="none" spc="0" normalizeH="0" baseline="0" noProof="0" dirty="0" err="1">
                <a:ln>
                  <a:noFill/>
                </a:ln>
                <a:solidFill>
                  <a:srgbClr val="000000"/>
                </a:solidFill>
                <a:effectLst/>
                <a:uLnTx/>
                <a:uFillTx/>
                <a:latin typeface="Arial" charset="0"/>
                <a:ea typeface="+mn-ea"/>
                <a:cs typeface="+mn-cs"/>
              </a:rPr>
              <a:t>Except</a:t>
            </a:r>
            <a:r>
              <a:rPr kumimoji="0" lang="nl-NL" sz="1800" b="0" i="0" u="none" strike="noStrike" kern="1200" cap="none" spc="0" normalizeH="0" baseline="0" noProof="0" dirty="0">
                <a:ln>
                  <a:noFill/>
                </a:ln>
                <a:solidFill>
                  <a:srgbClr val="000000"/>
                </a:solidFill>
                <a:effectLst/>
                <a:uLnTx/>
                <a:uFillTx/>
                <a:latin typeface="Arial" charset="0"/>
                <a:ea typeface="+mn-ea"/>
                <a:cs typeface="+mn-cs"/>
              </a:rPr>
              <a:t> </a:t>
            </a:r>
            <a:r>
              <a:rPr kumimoji="0" lang="nl-NL" sz="1800" b="0" i="0" u="none" strike="noStrike" kern="1200" cap="none" spc="0" normalizeH="0" baseline="0" noProof="0" dirty="0" err="1">
                <a:ln>
                  <a:noFill/>
                </a:ln>
                <a:solidFill>
                  <a:srgbClr val="000000"/>
                </a:solidFill>
                <a:effectLst/>
                <a:uLnTx/>
                <a:uFillTx/>
                <a:latin typeface="Arial" charset="0"/>
                <a:ea typeface="+mn-ea"/>
                <a:cs typeface="+mn-cs"/>
              </a:rPr>
              <a:t>for</a:t>
            </a:r>
            <a:r>
              <a:rPr kumimoji="0" lang="nl-NL" sz="1800" b="0" i="0" u="none" strike="noStrike" kern="1200" cap="none" spc="0" normalizeH="0" baseline="0" noProof="0" dirty="0">
                <a:ln>
                  <a:noFill/>
                </a:ln>
                <a:solidFill>
                  <a:srgbClr val="000000"/>
                </a:solidFill>
                <a:effectLst/>
                <a:uLnTx/>
                <a:uFillTx/>
                <a:latin typeface="Arial" charset="0"/>
                <a:ea typeface="+mn-ea"/>
                <a:cs typeface="+mn-cs"/>
              </a:rPr>
              <a:t> private </a:t>
            </a:r>
            <a:r>
              <a:rPr kumimoji="0" lang="nl-NL" sz="1800" b="0" i="0" u="none" strike="noStrike" kern="1200" cap="none" spc="0" normalizeH="0" baseline="0" noProof="0" dirty="0" err="1">
                <a:ln>
                  <a:noFill/>
                </a:ln>
                <a:solidFill>
                  <a:srgbClr val="000000"/>
                </a:solidFill>
                <a:effectLst/>
                <a:uLnTx/>
                <a:uFillTx/>
                <a:latin typeface="Arial" charset="0"/>
                <a:ea typeface="+mn-ea"/>
                <a:cs typeface="+mn-cs"/>
              </a:rPr>
              <a:t>contributions</a:t>
            </a:r>
            <a:r>
              <a:rPr kumimoji="0" lang="nl-NL" sz="1800" b="0" i="0" u="none" strike="noStrike" kern="1200" cap="none" spc="0" normalizeH="0" baseline="0" noProof="0" dirty="0">
                <a:ln>
                  <a:noFill/>
                </a:ln>
                <a:solidFill>
                  <a:srgbClr val="000000"/>
                </a:solidFill>
                <a:effectLst/>
                <a:uLnTx/>
                <a:uFillTx/>
                <a:latin typeface="Arial" charset="0"/>
                <a:ea typeface="+mn-ea"/>
                <a:cs typeface="+mn-cs"/>
              </a:rPr>
              <a:t> and private </a:t>
            </a:r>
            <a:r>
              <a:rPr kumimoji="0" lang="nl-NL" sz="1800" b="0" i="0" u="none" strike="noStrike" kern="1200" cap="none" spc="0" normalizeH="0" baseline="0" noProof="0" dirty="0" err="1">
                <a:ln>
                  <a:noFill/>
                </a:ln>
                <a:solidFill>
                  <a:srgbClr val="000000"/>
                </a:solidFill>
                <a:effectLst/>
                <a:uLnTx/>
                <a:uFillTx/>
                <a:latin typeface="Arial" charset="0"/>
                <a:ea typeface="+mn-ea"/>
                <a:cs typeface="+mn-cs"/>
              </a:rPr>
              <a:t>drawings</a:t>
            </a:r>
            <a:r>
              <a:rPr kumimoji="0" lang="nl-NL" sz="1800" b="0"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8" name="Tekstvak 7"/>
          <p:cNvSpPr txBox="1"/>
          <p:nvPr/>
        </p:nvSpPr>
        <p:spPr>
          <a:xfrm>
            <a:off x="5868144" y="5013176"/>
            <a:ext cx="2880320" cy="92333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1800" b="0" i="0" u="none" strike="noStrike" kern="1200" cap="none" spc="0" normalizeH="0" baseline="0" noProof="0" dirty="0" err="1">
                <a:ln>
                  <a:noFill/>
                </a:ln>
                <a:solidFill>
                  <a:srgbClr val="000000"/>
                </a:solidFill>
                <a:effectLst/>
                <a:uLnTx/>
                <a:uFillTx/>
                <a:latin typeface="Arial" charset="0"/>
                <a:ea typeface="+mn-ea"/>
                <a:cs typeface="+mn-cs"/>
              </a:rPr>
              <a:t>Income</a:t>
            </a:r>
            <a:r>
              <a:rPr kumimoji="0" lang="nl-NL" sz="1800" b="0" i="0" u="none" strike="noStrike" kern="1200" cap="none" spc="0" normalizeH="0" baseline="0" noProof="0" dirty="0">
                <a:ln>
                  <a:noFill/>
                </a:ln>
                <a:solidFill>
                  <a:srgbClr val="000000"/>
                </a:solidFill>
                <a:effectLst/>
                <a:uLnTx/>
                <a:uFillTx/>
                <a:latin typeface="Arial" charset="0"/>
                <a:ea typeface="+mn-ea"/>
                <a:cs typeface="+mn-cs"/>
              </a:rPr>
              <a:t> statement </a:t>
            </a:r>
            <a:r>
              <a:rPr kumimoji="0" lang="nl-NL" sz="1800" b="0" i="0" u="none" strike="noStrike" kern="1200" cap="none" spc="0" normalizeH="0" baseline="0" noProof="0" dirty="0" err="1">
                <a:ln>
                  <a:noFill/>
                </a:ln>
                <a:solidFill>
                  <a:srgbClr val="000000"/>
                </a:solidFill>
                <a:effectLst/>
                <a:uLnTx/>
                <a:uFillTx/>
                <a:latin typeface="Arial" charset="0"/>
                <a:ea typeface="+mn-ea"/>
                <a:cs typeface="+mn-cs"/>
              </a:rPr>
              <a:t>specifies</a:t>
            </a:r>
            <a:r>
              <a:rPr kumimoji="0" lang="nl-NL" sz="1800" b="0" i="0" u="none" strike="noStrike" kern="1200" cap="none" spc="0" normalizeH="0" baseline="0" noProof="0" dirty="0">
                <a:ln>
                  <a:noFill/>
                </a:ln>
                <a:solidFill>
                  <a:srgbClr val="000000"/>
                </a:solidFill>
                <a:effectLst/>
                <a:uLnTx/>
                <a:uFillTx/>
                <a:latin typeface="Arial" charset="0"/>
                <a:ea typeface="+mn-ea"/>
                <a:cs typeface="+mn-cs"/>
              </a:rPr>
              <a:t> the </a:t>
            </a:r>
            <a:r>
              <a:rPr kumimoji="0" lang="nl-NL" sz="1800" b="0" i="0" u="none" strike="noStrike" kern="1200" cap="none" spc="0" normalizeH="0" baseline="0" noProof="0" dirty="0" err="1">
                <a:ln>
                  <a:noFill/>
                </a:ln>
                <a:solidFill>
                  <a:srgbClr val="000000"/>
                </a:solidFill>
                <a:effectLst/>
                <a:uLnTx/>
                <a:uFillTx/>
                <a:latin typeface="Arial" charset="0"/>
                <a:ea typeface="+mn-ea"/>
                <a:cs typeface="+mn-cs"/>
              </a:rPr>
              <a:t>composition</a:t>
            </a:r>
            <a:r>
              <a:rPr kumimoji="0" lang="nl-NL" sz="1800" b="0" i="0" u="none" strike="noStrike" kern="1200" cap="none" spc="0" normalizeH="0" baseline="0" noProof="0" dirty="0">
                <a:ln>
                  <a:noFill/>
                </a:ln>
                <a:solidFill>
                  <a:srgbClr val="000000"/>
                </a:solidFill>
                <a:effectLst/>
                <a:uLnTx/>
                <a:uFillTx/>
                <a:latin typeface="Arial" charset="0"/>
                <a:ea typeface="+mn-ea"/>
                <a:cs typeface="+mn-cs"/>
              </a:rPr>
              <a:t> of </a:t>
            </a:r>
            <a:r>
              <a:rPr kumimoji="0" lang="nl-NL" sz="1800" b="0" i="0" u="none" strike="noStrike" kern="1200" cap="none" spc="0" normalizeH="0" baseline="0" noProof="0" dirty="0" err="1">
                <a:ln>
                  <a:noFill/>
                </a:ln>
                <a:solidFill>
                  <a:srgbClr val="000000"/>
                </a:solidFill>
                <a:effectLst/>
                <a:uLnTx/>
                <a:uFillTx/>
                <a:latin typeface="Arial" charset="0"/>
                <a:ea typeface="+mn-ea"/>
                <a:cs typeface="+mn-cs"/>
              </a:rPr>
              <a:t>profit</a:t>
            </a:r>
            <a:endParaRPr kumimoji="0" lang="nl-NL" sz="180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10" name="Rechte verbindingslijn met pijl 9"/>
          <p:cNvCxnSpPr/>
          <p:nvPr/>
        </p:nvCxnSpPr>
        <p:spPr>
          <a:xfrm rot="5400000">
            <a:off x="6768244" y="4545124"/>
            <a:ext cx="792088" cy="1588"/>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 name="Tekstvak 8"/>
          <p:cNvSpPr txBox="1"/>
          <p:nvPr/>
        </p:nvSpPr>
        <p:spPr>
          <a:xfrm>
            <a:off x="1691680" y="1268760"/>
            <a:ext cx="3600400" cy="369332"/>
          </a:xfrm>
          <a:prstGeom prst="rect">
            <a:avLst/>
          </a:prstGeom>
          <a:solidFill>
            <a:schemeClr val="bg1"/>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1800" b="0" i="0" u="none" strike="noStrike" kern="1200" cap="none" spc="0" normalizeH="0" baseline="0" noProof="0" dirty="0" err="1">
                <a:ln>
                  <a:noFill/>
                </a:ln>
                <a:solidFill>
                  <a:srgbClr val="000000"/>
                </a:solidFill>
                <a:effectLst/>
                <a:uLnTx/>
                <a:uFillTx/>
                <a:latin typeface="Arial" charset="0"/>
                <a:ea typeface="+mn-ea"/>
                <a:cs typeface="+mn-cs"/>
              </a:rPr>
              <a:t>Balance</a:t>
            </a:r>
            <a:r>
              <a:rPr kumimoji="0" lang="nl-NL" sz="1800" b="0" i="0" u="none" strike="noStrike" kern="1200" cap="none" spc="0" normalizeH="0" baseline="0" noProof="0" dirty="0">
                <a:ln>
                  <a:noFill/>
                </a:ln>
                <a:solidFill>
                  <a:srgbClr val="000000"/>
                </a:solidFill>
                <a:effectLst/>
                <a:uLnTx/>
                <a:uFillTx/>
                <a:latin typeface="Arial" charset="0"/>
                <a:ea typeface="+mn-ea"/>
                <a:cs typeface="+mn-cs"/>
              </a:rPr>
              <a:t> sheet at start of </a:t>
            </a:r>
            <a:r>
              <a:rPr kumimoji="0" lang="nl-NL" sz="1800" b="0" i="0" u="none" strike="noStrike" kern="1200" cap="none" spc="0" normalizeH="0" baseline="0" noProof="0" dirty="0" err="1">
                <a:ln>
                  <a:noFill/>
                </a:ln>
                <a:solidFill>
                  <a:srgbClr val="000000"/>
                </a:solidFill>
                <a:effectLst/>
                <a:uLnTx/>
                <a:uFillTx/>
                <a:latin typeface="Arial" charset="0"/>
                <a:ea typeface="+mn-ea"/>
                <a:cs typeface="+mn-cs"/>
              </a:rPr>
              <a:t>period</a:t>
            </a:r>
            <a:endParaRPr kumimoji="0" lang="nl-NL" sz="18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 name="Tekstvak 10"/>
          <p:cNvSpPr txBox="1"/>
          <p:nvPr/>
        </p:nvSpPr>
        <p:spPr>
          <a:xfrm>
            <a:off x="1691680" y="3356992"/>
            <a:ext cx="3384376" cy="369332"/>
          </a:xfrm>
          <a:prstGeom prst="rect">
            <a:avLst/>
          </a:prstGeom>
          <a:solidFill>
            <a:schemeClr val="bg1"/>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1800" b="0" i="0" u="none" strike="noStrike" kern="1200" cap="none" spc="0" normalizeH="0" baseline="0" noProof="0" dirty="0" err="1">
                <a:ln>
                  <a:noFill/>
                </a:ln>
                <a:solidFill>
                  <a:srgbClr val="000000"/>
                </a:solidFill>
                <a:effectLst/>
                <a:uLnTx/>
                <a:uFillTx/>
                <a:latin typeface="Arial" charset="0"/>
                <a:ea typeface="+mn-ea"/>
                <a:cs typeface="+mn-cs"/>
              </a:rPr>
              <a:t>Balance</a:t>
            </a:r>
            <a:r>
              <a:rPr kumimoji="0" lang="nl-NL" sz="1800" b="0" i="0" u="none" strike="noStrike" kern="1200" cap="none" spc="0" normalizeH="0" baseline="0" noProof="0" dirty="0">
                <a:ln>
                  <a:noFill/>
                </a:ln>
                <a:solidFill>
                  <a:srgbClr val="000000"/>
                </a:solidFill>
                <a:effectLst/>
                <a:uLnTx/>
                <a:uFillTx/>
                <a:latin typeface="Arial" charset="0"/>
                <a:ea typeface="+mn-ea"/>
                <a:cs typeface="+mn-cs"/>
              </a:rPr>
              <a:t> sheet at end of </a:t>
            </a:r>
            <a:r>
              <a:rPr kumimoji="0" lang="nl-NL" sz="1800" b="0" i="0" u="none" strike="noStrike" kern="1200" cap="none" spc="0" normalizeH="0" baseline="0" noProof="0" dirty="0" err="1">
                <a:ln>
                  <a:noFill/>
                </a:ln>
                <a:solidFill>
                  <a:srgbClr val="000000"/>
                </a:solidFill>
                <a:effectLst/>
                <a:uLnTx/>
                <a:uFillTx/>
                <a:latin typeface="Arial" charset="0"/>
                <a:ea typeface="+mn-ea"/>
                <a:cs typeface="+mn-cs"/>
              </a:rPr>
              <a:t>period</a:t>
            </a:r>
            <a:endParaRPr kumimoji="0" lang="nl-NL" sz="18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260448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C4BFA1-2075-4901-9E24-E41D1FDD51F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6610" y="498348"/>
            <a:ext cx="7426997"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9144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a:extLst>
              <a:ext uri="{FF2B5EF4-FFF2-40B4-BE49-F238E27FC236}">
                <a16:creationId xmlns:a16="http://schemas.microsoft.com/office/drawing/2014/main" id="{A2E152BF-70B3-42A1-8C80-2434CE437DB3}"/>
              </a:ext>
            </a:extLst>
          </p:cNvPr>
          <p:cNvSpPr>
            <a:spLocks noGrp="1"/>
          </p:cNvSpPr>
          <p:nvPr>
            <p:ph type="title"/>
          </p:nvPr>
        </p:nvSpPr>
        <p:spPr>
          <a:xfrm>
            <a:off x="1143000" y="2776538"/>
            <a:ext cx="6858000" cy="1381188"/>
          </a:xfrm>
        </p:spPr>
        <p:txBody>
          <a:bodyPr vert="horz" lIns="91440" tIns="45720" rIns="91440" bIns="45720" rtlCol="0" anchor="ctr">
            <a:normAutofit/>
          </a:bodyPr>
          <a:lstStyle/>
          <a:p>
            <a:pPr algn="ctr" defTabSz="914400"/>
            <a:r>
              <a:rPr lang="en-US" sz="3500" dirty="0">
                <a:solidFill>
                  <a:schemeClr val="bg2"/>
                </a:solidFill>
              </a:rPr>
              <a:t>Exercise</a:t>
            </a:r>
            <a:r>
              <a:rPr lang="en-US" sz="3500" kern="1200" dirty="0">
                <a:solidFill>
                  <a:schemeClr val="bg2"/>
                </a:solidFill>
                <a:latin typeface="+mj-lt"/>
                <a:ea typeface="+mj-ea"/>
                <a:cs typeface="+mj-cs"/>
              </a:rPr>
              <a:t> E3.1</a:t>
            </a:r>
          </a:p>
        </p:txBody>
      </p:sp>
    </p:spTree>
    <p:extLst>
      <p:ext uri="{BB962C8B-B14F-4D97-AF65-F5344CB8AC3E}">
        <p14:creationId xmlns:p14="http://schemas.microsoft.com/office/powerpoint/2010/main" val="3870608074"/>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jdelijke aanduiding voor voettekst 3">
            <a:extLst>
              <a:ext uri="{FF2B5EF4-FFF2-40B4-BE49-F238E27FC236}">
                <a16:creationId xmlns:a16="http://schemas.microsoft.com/office/drawing/2014/main" id="{CE2D3E85-4DD4-4D5A-8776-412E2C5307CD}"/>
              </a:ext>
            </a:extLst>
          </p:cNvPr>
          <p:cNvSpPr>
            <a:spLocks noGrp="1"/>
          </p:cNvSpPr>
          <p:nvPr>
            <p:ph type="ftr" sz="quarter" idx="12"/>
          </p:nvPr>
        </p:nvSpPr>
        <p:spPr/>
        <p:txBody>
          <a:bodyPr/>
          <a:lstStyle/>
          <a:p>
            <a:endParaRPr lang="nl-NL" dirty="0"/>
          </a:p>
        </p:txBody>
      </p:sp>
      <p:graphicFrame>
        <p:nvGraphicFramePr>
          <p:cNvPr id="7" name="Tabel 6">
            <a:extLst>
              <a:ext uri="{FF2B5EF4-FFF2-40B4-BE49-F238E27FC236}">
                <a16:creationId xmlns:a16="http://schemas.microsoft.com/office/drawing/2014/main" id="{2BF35F81-5168-4888-B7C9-9F144C2DCCA4}"/>
              </a:ext>
            </a:extLst>
          </p:cNvPr>
          <p:cNvGraphicFramePr>
            <a:graphicFrameLocks noGrp="1"/>
          </p:cNvGraphicFramePr>
          <p:nvPr>
            <p:extLst>
              <p:ext uri="{D42A27DB-BD31-4B8C-83A1-F6EECF244321}">
                <p14:modId xmlns:p14="http://schemas.microsoft.com/office/powerpoint/2010/main" val="1592034494"/>
              </p:ext>
            </p:extLst>
          </p:nvPr>
        </p:nvGraphicFramePr>
        <p:xfrm>
          <a:off x="1691680" y="1988840"/>
          <a:ext cx="6675189" cy="2239962"/>
        </p:xfrm>
        <a:graphic>
          <a:graphicData uri="http://schemas.openxmlformats.org/drawingml/2006/table">
            <a:tbl>
              <a:tblPr firstRow="1" firstCol="1" lastRow="1" lastCol="1" bandRow="1" bandCol="1"/>
              <a:tblGrid>
                <a:gridCol w="2525885">
                  <a:extLst>
                    <a:ext uri="{9D8B030D-6E8A-4147-A177-3AD203B41FA5}">
                      <a16:colId xmlns:a16="http://schemas.microsoft.com/office/drawing/2014/main" val="1149244795"/>
                    </a:ext>
                  </a:extLst>
                </a:gridCol>
                <a:gridCol w="856663">
                  <a:extLst>
                    <a:ext uri="{9D8B030D-6E8A-4147-A177-3AD203B41FA5}">
                      <a16:colId xmlns:a16="http://schemas.microsoft.com/office/drawing/2014/main" val="2403231289"/>
                    </a:ext>
                  </a:extLst>
                </a:gridCol>
                <a:gridCol w="2508073">
                  <a:extLst>
                    <a:ext uri="{9D8B030D-6E8A-4147-A177-3AD203B41FA5}">
                      <a16:colId xmlns:a16="http://schemas.microsoft.com/office/drawing/2014/main" val="1682665541"/>
                    </a:ext>
                  </a:extLst>
                </a:gridCol>
                <a:gridCol w="784568">
                  <a:extLst>
                    <a:ext uri="{9D8B030D-6E8A-4147-A177-3AD203B41FA5}">
                      <a16:colId xmlns:a16="http://schemas.microsoft.com/office/drawing/2014/main" val="1235008940"/>
                    </a:ext>
                  </a:extLst>
                </a:gridCol>
              </a:tblGrid>
              <a:tr h="391993">
                <a:tc gridSpan="4">
                  <a:txBody>
                    <a:bodyPr/>
                    <a:lstStyle/>
                    <a:p>
                      <a:pPr marL="935990">
                        <a:spcAft>
                          <a:spcPts val="0"/>
                        </a:spcAft>
                      </a:pPr>
                      <a:r>
                        <a:rPr lang="en-US" sz="1000" b="1">
                          <a:effectLst/>
                          <a:latin typeface="Verdana" panose="020B0604030504040204" pitchFamily="34" charset="0"/>
                          <a:ea typeface="Verdana" panose="020B0604030504040204" pitchFamily="34" charset="0"/>
                          <a:cs typeface="Verdana" panose="020B0604030504040204" pitchFamily="34" charset="0"/>
                        </a:rPr>
                        <a:t>Balance sheet on 1 January 2014 (in euros)</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nl-NL"/>
                    </a:p>
                  </a:txBody>
                  <a:tcPr/>
                </a:tc>
                <a:tc hMerge="1">
                  <a:txBody>
                    <a:bodyPr/>
                    <a:lstStyle/>
                    <a:p>
                      <a:endParaRPr lang="nl-NL"/>
                    </a:p>
                  </a:txBody>
                  <a:tcPr/>
                </a:tc>
                <a:tc hMerge="1">
                  <a:txBody>
                    <a:bodyPr/>
                    <a:lstStyle/>
                    <a:p>
                      <a:endParaRPr lang="nl-NL"/>
                    </a:p>
                  </a:txBody>
                  <a:tcPr/>
                </a:tc>
                <a:extLst>
                  <a:ext uri="{0D108BD9-81ED-4DB2-BD59-A6C34878D82A}">
                    <a16:rowId xmlns:a16="http://schemas.microsoft.com/office/drawing/2014/main" val="1839073406"/>
                  </a:ext>
                </a:extLst>
              </a:tr>
              <a:tr h="363994">
                <a:tc>
                  <a:txBody>
                    <a:bodyPr/>
                    <a:lstStyle/>
                    <a:p>
                      <a:pPr marL="68580">
                        <a:lnSpc>
                          <a:spcPts val="1200"/>
                        </a:lnSpc>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Kitchen equipment</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R="62865" algn="r">
                        <a:lnSpc>
                          <a:spcPts val="1200"/>
                        </a:lnSpc>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10,000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4770">
                        <a:lnSpc>
                          <a:spcPts val="1200"/>
                        </a:lnSpc>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Equity</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55245" marR="55245" algn="ctr">
                        <a:lnSpc>
                          <a:spcPts val="1200"/>
                        </a:lnSpc>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58,000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759779642"/>
                  </a:ext>
                </a:extLst>
              </a:tr>
              <a:tr h="363994">
                <a:tc>
                  <a:txBody>
                    <a:bodyPr/>
                    <a:lstStyle/>
                    <a:p>
                      <a:pPr marL="68580">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Other equipment</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R="62865" algn="r">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5,000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spcAft>
                          <a:spcPts val="0"/>
                        </a:spcAft>
                      </a:pPr>
                      <a:r>
                        <a:rPr lang="en-US" sz="1000">
                          <a:effectLst/>
                          <a:latin typeface="Times New Roman" panose="02020603050405020304" pitchFamily="18" charset="0"/>
                          <a:ea typeface="Verdana" panose="020B0604030504040204" pitchFamily="34" charset="0"/>
                          <a:cs typeface="Verdana" panose="020B0604030504040204" pitchFamily="34" charset="0"/>
                        </a:rPr>
                        <a:t> </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w="12700" cap="flat" cmpd="sng" algn="ctr">
                      <a:solidFill>
                        <a:srgbClr val="000000"/>
                      </a:solidFill>
                      <a:prstDash val="solid"/>
                      <a:round/>
                      <a:headEnd type="none" w="med" len="med"/>
                      <a:tailEnd type="none" w="med" len="med"/>
                    </a:lnL>
                    <a:lnR>
                      <a:noFill/>
                    </a:lnR>
                    <a:lnT>
                      <a:noFill/>
                    </a:lnT>
                    <a:lnB>
                      <a:noFill/>
                    </a:lnB>
                  </a:tcPr>
                </a:tc>
                <a:tc>
                  <a:txBody>
                    <a:bodyPr/>
                    <a:lstStyle/>
                    <a:p>
                      <a:pPr>
                        <a:spcAft>
                          <a:spcPts val="0"/>
                        </a:spcAft>
                      </a:pPr>
                      <a:r>
                        <a:rPr lang="en-US" sz="1000">
                          <a:effectLst/>
                          <a:latin typeface="Times New Roman" panose="02020603050405020304" pitchFamily="18" charset="0"/>
                          <a:ea typeface="Verdana" panose="020B0604030504040204" pitchFamily="34" charset="0"/>
                          <a:cs typeface="Verdana" panose="020B0604030504040204" pitchFamily="34" charset="0"/>
                        </a:rPr>
                        <a:t> </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extLst>
                  <a:ext uri="{0D108BD9-81ED-4DB2-BD59-A6C34878D82A}">
                    <a16:rowId xmlns:a16="http://schemas.microsoft.com/office/drawing/2014/main" val="1112708691"/>
                  </a:ext>
                </a:extLst>
              </a:tr>
              <a:tr h="363994">
                <a:tc>
                  <a:txBody>
                    <a:bodyPr/>
                    <a:lstStyle/>
                    <a:p>
                      <a:pPr marL="68580">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Prepaid rent</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R="62865" algn="r">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40,000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spcAft>
                          <a:spcPts val="0"/>
                        </a:spcAft>
                      </a:pPr>
                      <a:r>
                        <a:rPr lang="en-US" sz="1000">
                          <a:effectLst/>
                          <a:latin typeface="Times New Roman" panose="02020603050405020304" pitchFamily="18" charset="0"/>
                          <a:ea typeface="Verdana" panose="020B0604030504040204" pitchFamily="34" charset="0"/>
                          <a:cs typeface="Verdana" panose="020B0604030504040204" pitchFamily="34" charset="0"/>
                        </a:rPr>
                        <a:t> </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w="12700" cap="flat" cmpd="sng" algn="ctr">
                      <a:solidFill>
                        <a:srgbClr val="000000"/>
                      </a:solidFill>
                      <a:prstDash val="solid"/>
                      <a:round/>
                      <a:headEnd type="none" w="med" len="med"/>
                      <a:tailEnd type="none" w="med" len="med"/>
                    </a:lnL>
                    <a:lnR>
                      <a:noFill/>
                    </a:lnR>
                    <a:lnT>
                      <a:noFill/>
                    </a:lnT>
                    <a:lnB>
                      <a:noFill/>
                    </a:lnB>
                  </a:tcPr>
                </a:tc>
                <a:tc>
                  <a:txBody>
                    <a:bodyPr/>
                    <a:lstStyle/>
                    <a:p>
                      <a:pPr>
                        <a:spcAft>
                          <a:spcPts val="0"/>
                        </a:spcAft>
                      </a:pPr>
                      <a:r>
                        <a:rPr lang="en-US" sz="1000">
                          <a:effectLst/>
                          <a:latin typeface="Times New Roman" panose="02020603050405020304" pitchFamily="18" charset="0"/>
                          <a:ea typeface="Verdana" panose="020B0604030504040204" pitchFamily="34" charset="0"/>
                          <a:cs typeface="Verdana" panose="020B0604030504040204" pitchFamily="34" charset="0"/>
                        </a:rPr>
                        <a:t> </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extLst>
                  <a:ext uri="{0D108BD9-81ED-4DB2-BD59-A6C34878D82A}">
                    <a16:rowId xmlns:a16="http://schemas.microsoft.com/office/drawing/2014/main" val="3080025882"/>
                  </a:ext>
                </a:extLst>
              </a:tr>
              <a:tr h="391993">
                <a:tc>
                  <a:txBody>
                    <a:bodyPr/>
                    <a:lstStyle/>
                    <a:p>
                      <a:pPr marL="68580">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Cash and cash equivalents</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R="62865" algn="r">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3,000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effectLst/>
                          <a:latin typeface="Times New Roman" panose="02020603050405020304" pitchFamily="18" charset="0"/>
                          <a:ea typeface="Verdana" panose="020B0604030504040204" pitchFamily="34" charset="0"/>
                          <a:cs typeface="Verdana" panose="020B0604030504040204" pitchFamily="34" charset="0"/>
                        </a:rPr>
                        <a:t> </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w="12700" cap="flat" cmpd="sng" algn="ctr">
                      <a:solidFill>
                        <a:srgbClr val="000000"/>
                      </a:solidFill>
                      <a:prstDash val="solid"/>
                      <a:round/>
                      <a:headEnd type="none" w="med" len="med"/>
                      <a:tailEnd type="none" w="med" len="med"/>
                    </a:lnL>
                    <a:lnR>
                      <a:noFill/>
                    </a:lnR>
                    <a:lnT>
                      <a:noFill/>
                    </a:lnT>
                    <a:lnB>
                      <a:noFill/>
                    </a:lnB>
                  </a:tcPr>
                </a:tc>
                <a:tc>
                  <a:txBody>
                    <a:bodyPr/>
                    <a:lstStyle/>
                    <a:p>
                      <a:pPr>
                        <a:spcAft>
                          <a:spcPts val="0"/>
                        </a:spcAft>
                      </a:pPr>
                      <a:r>
                        <a:rPr lang="en-US" sz="1000">
                          <a:effectLst/>
                          <a:latin typeface="Times New Roman" panose="02020603050405020304" pitchFamily="18" charset="0"/>
                          <a:ea typeface="Verdana" panose="020B0604030504040204" pitchFamily="34" charset="0"/>
                          <a:cs typeface="Verdana" panose="020B0604030504040204" pitchFamily="34" charset="0"/>
                        </a:rPr>
                        <a:t> </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6216527"/>
                  </a:ext>
                </a:extLst>
              </a:tr>
              <a:tr h="363994">
                <a:tc>
                  <a:txBody>
                    <a:bodyPr/>
                    <a:lstStyle/>
                    <a:p>
                      <a:pPr>
                        <a:spcAft>
                          <a:spcPts val="0"/>
                        </a:spcAft>
                      </a:pPr>
                      <a:r>
                        <a:rPr lang="en-US" sz="1000">
                          <a:effectLst/>
                          <a:latin typeface="Times New Roman" panose="02020603050405020304" pitchFamily="18" charset="0"/>
                          <a:ea typeface="Verdana" panose="020B0604030504040204" pitchFamily="34" charset="0"/>
                          <a:cs typeface="Verdana" panose="020B0604030504040204" pitchFamily="34" charset="0"/>
                        </a:rPr>
                        <a:t> </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R="62865" algn="r">
                        <a:lnSpc>
                          <a:spcPts val="1210"/>
                        </a:lnSpc>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58,000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spcAft>
                          <a:spcPts val="0"/>
                        </a:spcAft>
                      </a:pPr>
                      <a:r>
                        <a:rPr lang="en-US" sz="1000">
                          <a:effectLst/>
                          <a:latin typeface="Times New Roman" panose="02020603050405020304" pitchFamily="18" charset="0"/>
                          <a:ea typeface="Verdana" panose="020B0604030504040204" pitchFamily="34" charset="0"/>
                          <a:cs typeface="Verdana" panose="020B0604030504040204" pitchFamily="34" charset="0"/>
                        </a:rPr>
                        <a:t> </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w="12700" cap="flat" cmpd="sng" algn="ctr">
                      <a:solidFill>
                        <a:srgbClr val="000000"/>
                      </a:solidFill>
                      <a:prstDash val="solid"/>
                      <a:round/>
                      <a:headEnd type="none" w="med" len="med"/>
                      <a:tailEnd type="none" w="med" len="med"/>
                    </a:lnL>
                    <a:lnR>
                      <a:noFill/>
                    </a:lnR>
                    <a:lnT>
                      <a:noFill/>
                    </a:lnT>
                    <a:lnB>
                      <a:noFill/>
                    </a:lnB>
                  </a:tcPr>
                </a:tc>
                <a:tc>
                  <a:txBody>
                    <a:bodyPr/>
                    <a:lstStyle/>
                    <a:p>
                      <a:pPr marL="55245" marR="55245" algn="ctr">
                        <a:lnSpc>
                          <a:spcPts val="1210"/>
                        </a:lnSpc>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58,000</a:t>
                      </a:r>
                      <a:endParaRPr lang="nl-NL" sz="1100"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612957930"/>
                  </a:ext>
                </a:extLst>
              </a:tr>
            </a:tbl>
          </a:graphicData>
        </a:graphic>
      </p:graphicFrame>
    </p:spTree>
    <p:extLst>
      <p:ext uri="{BB962C8B-B14F-4D97-AF65-F5344CB8AC3E}">
        <p14:creationId xmlns:p14="http://schemas.microsoft.com/office/powerpoint/2010/main" val="4375957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II Income statement:</a:t>
            </a:r>
            <a:br>
              <a:rPr lang="en-US" dirty="0"/>
            </a:br>
            <a:r>
              <a:rPr lang="en-US" dirty="0"/>
              <a:t>Revenues and costs  </a:t>
            </a:r>
          </a:p>
        </p:txBody>
      </p:sp>
      <p:graphicFrame>
        <p:nvGraphicFramePr>
          <p:cNvPr id="4" name="Content Placeholder 3"/>
          <p:cNvGraphicFramePr>
            <a:graphicFrameLocks/>
          </p:cNvGraphicFramePr>
          <p:nvPr>
            <p:extLst/>
          </p:nvPr>
        </p:nvGraphicFramePr>
        <p:xfrm>
          <a:off x="1763688" y="1992346"/>
          <a:ext cx="7200800" cy="3840238"/>
        </p:xfrm>
        <a:graphic>
          <a:graphicData uri="http://schemas.openxmlformats.org/drawingml/2006/table">
            <a:tbl>
              <a:tblPr firstRow="1" lastRow="1" bandRow="1">
                <a:tableStyleId>{5C22544A-7EE6-4342-B048-85BDC9FD1C3A}</a:tableStyleId>
              </a:tblPr>
              <a:tblGrid>
                <a:gridCol w="5760640">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tblGrid>
              <a:tr h="382874">
                <a:tc gridSpan="2">
                  <a:txBody>
                    <a:bodyPr/>
                    <a:lstStyle/>
                    <a:p>
                      <a:pPr algn="ctr"/>
                      <a:r>
                        <a:rPr lang="en-US" noProof="0" dirty="0">
                          <a:solidFill>
                            <a:schemeClr val="tx1"/>
                          </a:solidFill>
                        </a:rPr>
                        <a:t>Profit</a:t>
                      </a:r>
                      <a:r>
                        <a:rPr lang="en-US" baseline="0" noProof="0" dirty="0">
                          <a:solidFill>
                            <a:schemeClr val="tx1"/>
                          </a:solidFill>
                        </a:rPr>
                        <a:t> and loss account  XXXX (in euros)</a:t>
                      </a:r>
                      <a:endParaRPr lang="en-US" noProof="0" dirty="0">
                        <a:solidFill>
                          <a:schemeClr val="tx1"/>
                        </a:solidFill>
                      </a:endParaRPr>
                    </a:p>
                  </a:txBody>
                  <a:tcPr/>
                </a:tc>
                <a:tc hMerge="1">
                  <a:txBody>
                    <a:bodyPr/>
                    <a:lstStyle/>
                    <a:p>
                      <a:pPr algn="ctr"/>
                      <a:endParaRPr lang="en-US" dirty="0"/>
                    </a:p>
                  </a:txBody>
                  <a:tcPr/>
                </a:tc>
                <a:extLst>
                  <a:ext uri="{0D108BD9-81ED-4DB2-BD59-A6C34878D82A}">
                    <a16:rowId xmlns:a16="http://schemas.microsoft.com/office/drawing/2014/main" val="10000"/>
                  </a:ext>
                </a:extLst>
              </a:tr>
              <a:tr h="382874">
                <a:tc>
                  <a:txBody>
                    <a:bodyPr/>
                    <a:lstStyle/>
                    <a:p>
                      <a:r>
                        <a:rPr lang="en-US" noProof="0" dirty="0"/>
                        <a:t>Turnover</a:t>
                      </a:r>
                    </a:p>
                  </a:txBody>
                  <a:tcPr/>
                </a:tc>
                <a:tc>
                  <a:txBody>
                    <a:bodyPr/>
                    <a:lstStyle/>
                    <a:p>
                      <a:pPr algn="r"/>
                      <a:endParaRPr lang="en-US" noProof="0" dirty="0"/>
                    </a:p>
                  </a:txBody>
                  <a:tcPr/>
                </a:tc>
                <a:extLst>
                  <a:ext uri="{0D108BD9-81ED-4DB2-BD59-A6C34878D82A}">
                    <a16:rowId xmlns:a16="http://schemas.microsoft.com/office/drawing/2014/main" val="10001"/>
                  </a:ext>
                </a:extLst>
              </a:tr>
              <a:tr h="382874">
                <a:tc>
                  <a:txBody>
                    <a:bodyPr/>
                    <a:lstStyle/>
                    <a:p>
                      <a:r>
                        <a:rPr lang="en-US" noProof="0" dirty="0"/>
                        <a:t>Purchases</a:t>
                      </a:r>
                    </a:p>
                  </a:txBody>
                  <a:tcPr/>
                </a:tc>
                <a:tc>
                  <a:txBody>
                    <a:bodyPr/>
                    <a:lstStyle/>
                    <a:p>
                      <a:pPr algn="r"/>
                      <a:endParaRPr lang="en-US" noProof="0" dirty="0"/>
                    </a:p>
                  </a:txBody>
                  <a:tcPr/>
                </a:tc>
                <a:extLst>
                  <a:ext uri="{0D108BD9-81ED-4DB2-BD59-A6C34878D82A}">
                    <a16:rowId xmlns:a16="http://schemas.microsoft.com/office/drawing/2014/main" val="10002"/>
                  </a:ext>
                </a:extLst>
              </a:tr>
              <a:tr h="382874">
                <a:tc>
                  <a:txBody>
                    <a:bodyPr/>
                    <a:lstStyle/>
                    <a:p>
                      <a:r>
                        <a:rPr lang="en-US" noProof="0" dirty="0"/>
                        <a:t>Depreciation</a:t>
                      </a:r>
                    </a:p>
                  </a:txBody>
                  <a:tcPr/>
                </a:tc>
                <a:tc>
                  <a:txBody>
                    <a:bodyPr/>
                    <a:lstStyle/>
                    <a:p>
                      <a:pPr algn="r"/>
                      <a:r>
                        <a:rPr lang="en-US" noProof="0" dirty="0"/>
                        <a:t>  </a:t>
                      </a:r>
                    </a:p>
                  </a:txBody>
                  <a:tcPr/>
                </a:tc>
                <a:extLst>
                  <a:ext uri="{0D108BD9-81ED-4DB2-BD59-A6C34878D82A}">
                    <a16:rowId xmlns:a16="http://schemas.microsoft.com/office/drawing/2014/main" val="10003"/>
                  </a:ext>
                </a:extLst>
              </a:tr>
              <a:tr h="394372">
                <a:tc>
                  <a:txBody>
                    <a:bodyPr/>
                    <a:lstStyle/>
                    <a:p>
                      <a:r>
                        <a:rPr lang="en-US" noProof="0" dirty="0"/>
                        <a:t>Rent</a:t>
                      </a:r>
                    </a:p>
                  </a:txBody>
                  <a:tcPr/>
                </a:tc>
                <a:tc>
                  <a:txBody>
                    <a:bodyPr/>
                    <a:lstStyle/>
                    <a:p>
                      <a:pPr algn="r"/>
                      <a:r>
                        <a:rPr lang="en-US" noProof="0" dirty="0"/>
                        <a:t>  </a:t>
                      </a:r>
                    </a:p>
                  </a:txBody>
                  <a:tcPr/>
                </a:tc>
                <a:extLst>
                  <a:ext uri="{0D108BD9-81ED-4DB2-BD59-A6C34878D82A}">
                    <a16:rowId xmlns:a16="http://schemas.microsoft.com/office/drawing/2014/main" val="10004"/>
                  </a:ext>
                </a:extLst>
              </a:tr>
              <a:tr h="382874">
                <a:tc>
                  <a:txBody>
                    <a:bodyPr/>
                    <a:lstStyle/>
                    <a:p>
                      <a:r>
                        <a:rPr lang="en-US" noProof="0" dirty="0"/>
                        <a:t>Insurance</a:t>
                      </a:r>
                    </a:p>
                  </a:txBody>
                  <a:tcPr/>
                </a:tc>
                <a:tc>
                  <a:txBody>
                    <a:bodyPr/>
                    <a:lstStyle/>
                    <a:p>
                      <a:pPr algn="r"/>
                      <a:endParaRPr lang="en-US" noProof="0" dirty="0"/>
                    </a:p>
                  </a:txBody>
                  <a:tcPr/>
                </a:tc>
                <a:extLst>
                  <a:ext uri="{0D108BD9-81ED-4DB2-BD59-A6C34878D82A}">
                    <a16:rowId xmlns:a16="http://schemas.microsoft.com/office/drawing/2014/main" val="10005"/>
                  </a:ext>
                </a:extLst>
              </a:tr>
              <a:tr h="382874">
                <a:tc>
                  <a:txBody>
                    <a:bodyPr/>
                    <a:lstStyle/>
                    <a:p>
                      <a:r>
                        <a:rPr lang="en-US" noProof="0" dirty="0"/>
                        <a:t>Energy</a:t>
                      </a:r>
                    </a:p>
                  </a:txBody>
                  <a:tcPr/>
                </a:tc>
                <a:tc>
                  <a:txBody>
                    <a:bodyPr/>
                    <a:lstStyle/>
                    <a:p>
                      <a:pPr algn="r"/>
                      <a:endParaRPr lang="en-US" noProof="0" dirty="0"/>
                    </a:p>
                  </a:txBody>
                  <a:tcPr/>
                </a:tc>
                <a:extLst>
                  <a:ext uri="{0D108BD9-81ED-4DB2-BD59-A6C34878D82A}">
                    <a16:rowId xmlns:a16="http://schemas.microsoft.com/office/drawing/2014/main" val="10006"/>
                  </a:ext>
                </a:extLst>
              </a:tr>
              <a:tr h="382874">
                <a:tc>
                  <a:txBody>
                    <a:bodyPr/>
                    <a:lstStyle/>
                    <a:p>
                      <a:r>
                        <a:rPr lang="en-US" noProof="0" dirty="0"/>
                        <a:t>Salaries</a:t>
                      </a:r>
                    </a:p>
                  </a:txBody>
                  <a:tcPr/>
                </a:tc>
                <a:tc>
                  <a:txBody>
                    <a:bodyPr/>
                    <a:lstStyle/>
                    <a:p>
                      <a:pPr algn="r"/>
                      <a:endParaRPr lang="en-US" noProof="0" dirty="0"/>
                    </a:p>
                  </a:txBody>
                  <a:tcPr/>
                </a:tc>
                <a:extLst>
                  <a:ext uri="{0D108BD9-81ED-4DB2-BD59-A6C34878D82A}">
                    <a16:rowId xmlns:a16="http://schemas.microsoft.com/office/drawing/2014/main" val="10007"/>
                  </a:ext>
                </a:extLst>
              </a:tr>
              <a:tr h="382874">
                <a:tc>
                  <a:txBody>
                    <a:bodyPr/>
                    <a:lstStyle/>
                    <a:p>
                      <a:r>
                        <a:rPr lang="en-US" noProof="0" dirty="0"/>
                        <a:t>Interest on bank loan</a:t>
                      </a:r>
                      <a:r>
                        <a:rPr lang="en-US" baseline="0" noProof="0" dirty="0"/>
                        <a:t> </a:t>
                      </a:r>
                      <a:endParaRPr lang="en-US" noProof="0" dirty="0"/>
                    </a:p>
                  </a:txBody>
                  <a:tcPr/>
                </a:tc>
                <a:tc>
                  <a:txBody>
                    <a:bodyPr/>
                    <a:lstStyle/>
                    <a:p>
                      <a:pPr algn="r"/>
                      <a:r>
                        <a:rPr lang="en-US" noProof="0" dirty="0"/>
                        <a:t>    </a:t>
                      </a:r>
                    </a:p>
                  </a:txBody>
                  <a:tcPr/>
                </a:tc>
                <a:extLst>
                  <a:ext uri="{0D108BD9-81ED-4DB2-BD59-A6C34878D82A}">
                    <a16:rowId xmlns:a16="http://schemas.microsoft.com/office/drawing/2014/main" val="10008"/>
                  </a:ext>
                </a:extLst>
              </a:tr>
              <a:tr h="382874">
                <a:tc>
                  <a:txBody>
                    <a:bodyPr/>
                    <a:lstStyle/>
                    <a:p>
                      <a:r>
                        <a:rPr lang="en-US" noProof="0" dirty="0">
                          <a:solidFill>
                            <a:schemeClr val="tx1"/>
                          </a:solidFill>
                        </a:rPr>
                        <a:t>Profit</a:t>
                      </a:r>
                    </a:p>
                  </a:txBody>
                  <a:tcPr/>
                </a:tc>
                <a:tc>
                  <a:txBody>
                    <a:bodyPr/>
                    <a:lstStyle/>
                    <a:p>
                      <a:pPr algn="r"/>
                      <a:endParaRPr lang="en-US" noProof="0" dirty="0">
                        <a:solidFill>
                          <a:schemeClr val="tx1"/>
                        </a:solidFill>
                      </a:endParaRP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114727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3"/>
          <a:stretch>
            <a:fillRect/>
          </a:stretch>
        </p:blipFill>
        <p:spPr>
          <a:xfrm>
            <a:off x="1705403" y="2198808"/>
            <a:ext cx="7043061" cy="3022510"/>
          </a:xfrm>
          <a:prstGeom prst="rect">
            <a:avLst/>
          </a:prstGeom>
        </p:spPr>
      </p:pic>
      <p:sp>
        <p:nvSpPr>
          <p:cNvPr id="5" name="Titel 4"/>
          <p:cNvSpPr>
            <a:spLocks noGrp="1"/>
          </p:cNvSpPr>
          <p:nvPr>
            <p:ph type="title"/>
          </p:nvPr>
        </p:nvSpPr>
        <p:spPr/>
        <p:txBody>
          <a:bodyPr/>
          <a:lstStyle/>
          <a:p>
            <a:endParaRPr lang="nl-NL"/>
          </a:p>
        </p:txBody>
      </p:sp>
      <p:sp>
        <p:nvSpPr>
          <p:cNvPr id="6" name="Tijdelijke aanduiding voor tekst 5"/>
          <p:cNvSpPr>
            <a:spLocks noGrp="1"/>
          </p:cNvSpPr>
          <p:nvPr>
            <p:ph type="body" sz="quarter" idx="10"/>
          </p:nvPr>
        </p:nvSpPr>
        <p:spPr/>
        <p:txBody>
          <a:bodyPr/>
          <a:lstStyle/>
          <a:p>
            <a:endParaRPr lang="nl-NL"/>
          </a:p>
        </p:txBody>
      </p:sp>
    </p:spTree>
    <p:extLst>
      <p:ext uri="{BB962C8B-B14F-4D97-AF65-F5344CB8AC3E}">
        <p14:creationId xmlns:p14="http://schemas.microsoft.com/office/powerpoint/2010/main" val="604809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II Income Statement Ex 1- La Paz</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241773216"/>
              </p:ext>
            </p:extLst>
          </p:nvPr>
        </p:nvGraphicFramePr>
        <p:xfrm>
          <a:off x="1691680" y="1916832"/>
          <a:ext cx="7200800" cy="3340969"/>
        </p:xfrm>
        <a:graphic>
          <a:graphicData uri="http://schemas.openxmlformats.org/drawingml/2006/table">
            <a:tbl>
              <a:tblPr firstRow="1" bandRow="1">
                <a:tableStyleId>{5C22544A-7EE6-4342-B048-85BDC9FD1C3A}</a:tableStyleId>
              </a:tblPr>
              <a:tblGrid>
                <a:gridCol w="4968552">
                  <a:extLst>
                    <a:ext uri="{9D8B030D-6E8A-4147-A177-3AD203B41FA5}">
                      <a16:colId xmlns:a16="http://schemas.microsoft.com/office/drawing/2014/main" val="20000"/>
                    </a:ext>
                  </a:extLst>
                </a:gridCol>
                <a:gridCol w="2232248">
                  <a:extLst>
                    <a:ext uri="{9D8B030D-6E8A-4147-A177-3AD203B41FA5}">
                      <a16:colId xmlns:a16="http://schemas.microsoft.com/office/drawing/2014/main" val="20001"/>
                    </a:ext>
                  </a:extLst>
                </a:gridCol>
              </a:tblGrid>
              <a:tr h="382874">
                <a:tc>
                  <a:txBody>
                    <a:bodyPr/>
                    <a:lstStyle/>
                    <a:p>
                      <a:r>
                        <a:rPr lang="en-US" dirty="0">
                          <a:solidFill>
                            <a:schemeClr val="tx1"/>
                          </a:solidFill>
                        </a:rPr>
                        <a:t>activities</a:t>
                      </a:r>
                    </a:p>
                  </a:txBody>
                  <a:tcPr/>
                </a:tc>
                <a:tc>
                  <a:txBody>
                    <a:bodyPr/>
                    <a:lstStyle/>
                    <a:p>
                      <a:pPr algn="ctr"/>
                      <a:r>
                        <a:rPr lang="en-US" dirty="0"/>
                        <a:t>Value (Euro)</a:t>
                      </a:r>
                    </a:p>
                  </a:txBody>
                  <a:tcPr/>
                </a:tc>
                <a:extLst>
                  <a:ext uri="{0D108BD9-81ED-4DB2-BD59-A6C34878D82A}">
                    <a16:rowId xmlns:a16="http://schemas.microsoft.com/office/drawing/2014/main" val="10000"/>
                  </a:ext>
                </a:extLst>
              </a:tr>
              <a:tr h="382874">
                <a:tc>
                  <a:txBody>
                    <a:bodyPr/>
                    <a:lstStyle/>
                    <a:p>
                      <a:r>
                        <a:rPr lang="en-US" u="sng" dirty="0"/>
                        <a:t>Revenue</a:t>
                      </a:r>
                      <a:r>
                        <a:rPr lang="en-US" dirty="0"/>
                        <a:t> (car rental)</a:t>
                      </a:r>
                    </a:p>
                  </a:txBody>
                  <a:tcPr/>
                </a:tc>
                <a:tc>
                  <a:txBody>
                    <a:bodyPr/>
                    <a:lstStyle/>
                    <a:p>
                      <a:pPr algn="r"/>
                      <a:r>
                        <a:rPr lang="en-US" dirty="0"/>
                        <a:t>30,000</a:t>
                      </a:r>
                    </a:p>
                  </a:txBody>
                  <a:tcPr/>
                </a:tc>
                <a:extLst>
                  <a:ext uri="{0D108BD9-81ED-4DB2-BD59-A6C34878D82A}">
                    <a16:rowId xmlns:a16="http://schemas.microsoft.com/office/drawing/2014/main" val="10001"/>
                  </a:ext>
                </a:extLst>
              </a:tr>
              <a:tr h="382874">
                <a:tc>
                  <a:txBody>
                    <a:bodyPr/>
                    <a:lstStyle/>
                    <a:p>
                      <a:r>
                        <a:rPr lang="en-US" dirty="0"/>
                        <a:t>         Received                                     </a:t>
                      </a:r>
                    </a:p>
                  </a:txBody>
                  <a:tcPr/>
                </a:tc>
                <a:tc>
                  <a:txBody>
                    <a:bodyPr/>
                    <a:lstStyle/>
                    <a:p>
                      <a:pPr algn="r"/>
                      <a:r>
                        <a:rPr lang="en-US" dirty="0"/>
                        <a:t>28,000</a:t>
                      </a:r>
                    </a:p>
                  </a:txBody>
                  <a:tcPr/>
                </a:tc>
                <a:extLst>
                  <a:ext uri="{0D108BD9-81ED-4DB2-BD59-A6C34878D82A}">
                    <a16:rowId xmlns:a16="http://schemas.microsoft.com/office/drawing/2014/main" val="10002"/>
                  </a:ext>
                </a:extLst>
              </a:tr>
              <a:tr h="382874">
                <a:tc>
                  <a:txBody>
                    <a:bodyPr/>
                    <a:lstStyle/>
                    <a:p>
                      <a:r>
                        <a:rPr lang="en-US" dirty="0"/>
                        <a:t>          Still to be received</a:t>
                      </a:r>
                    </a:p>
                  </a:txBody>
                  <a:tcPr/>
                </a:tc>
                <a:tc>
                  <a:txBody>
                    <a:bodyPr/>
                    <a:lstStyle/>
                    <a:p>
                      <a:pPr algn="r"/>
                      <a:r>
                        <a:rPr lang="en-US" dirty="0"/>
                        <a:t>2,000</a:t>
                      </a:r>
                    </a:p>
                  </a:txBody>
                  <a:tcPr/>
                </a:tc>
                <a:extLst>
                  <a:ext uri="{0D108BD9-81ED-4DB2-BD59-A6C34878D82A}">
                    <a16:rowId xmlns:a16="http://schemas.microsoft.com/office/drawing/2014/main" val="10003"/>
                  </a:ext>
                </a:extLst>
              </a:tr>
              <a:tr h="660851">
                <a:tc>
                  <a:txBody>
                    <a:bodyPr/>
                    <a:lstStyle/>
                    <a:p>
                      <a:r>
                        <a:rPr lang="en-US" u="sng" dirty="0"/>
                        <a:t>Expenses</a:t>
                      </a:r>
                    </a:p>
                    <a:p>
                      <a:r>
                        <a:rPr lang="en-US" dirty="0"/>
                        <a:t>  Rental office</a:t>
                      </a:r>
                      <a:r>
                        <a:rPr lang="en-US" baseline="0" dirty="0"/>
                        <a:t> </a:t>
                      </a:r>
                      <a:r>
                        <a:rPr lang="en-US" sz="1100" baseline="0" dirty="0"/>
                        <a:t>(to be paid before the 10</a:t>
                      </a:r>
                      <a:r>
                        <a:rPr lang="en-US" sz="1100" baseline="30000" dirty="0"/>
                        <a:t>th </a:t>
                      </a:r>
                      <a:r>
                        <a:rPr lang="en-US" sz="1100" baseline="0" dirty="0"/>
                        <a:t>following month)                  </a:t>
                      </a:r>
                      <a:endParaRPr lang="en-US" sz="1100" dirty="0"/>
                    </a:p>
                  </a:txBody>
                  <a:tcPr/>
                </a:tc>
                <a:tc>
                  <a:txBody>
                    <a:bodyPr/>
                    <a:lstStyle/>
                    <a:p>
                      <a:pPr algn="r"/>
                      <a:r>
                        <a:rPr lang="en-US" dirty="0"/>
                        <a:t>500 / month</a:t>
                      </a:r>
                    </a:p>
                  </a:txBody>
                  <a:tcPr/>
                </a:tc>
                <a:extLst>
                  <a:ext uri="{0D108BD9-81ED-4DB2-BD59-A6C34878D82A}">
                    <a16:rowId xmlns:a16="http://schemas.microsoft.com/office/drawing/2014/main" val="10004"/>
                  </a:ext>
                </a:extLst>
              </a:tr>
              <a:tr h="382874">
                <a:tc>
                  <a:txBody>
                    <a:bodyPr/>
                    <a:lstStyle/>
                    <a:p>
                      <a:r>
                        <a:rPr lang="nl-NL" dirty="0"/>
                        <a:t>  Operating</a:t>
                      </a:r>
                      <a:r>
                        <a:rPr lang="nl-NL" baseline="0" dirty="0"/>
                        <a:t> </a:t>
                      </a:r>
                      <a:r>
                        <a:rPr lang="nl-NL" baseline="0" dirty="0" err="1"/>
                        <a:t>costs</a:t>
                      </a:r>
                      <a:endParaRPr lang="en-US" dirty="0"/>
                    </a:p>
                  </a:txBody>
                  <a:tcPr/>
                </a:tc>
                <a:tc>
                  <a:txBody>
                    <a:bodyPr/>
                    <a:lstStyle/>
                    <a:p>
                      <a:pPr algn="r"/>
                      <a:r>
                        <a:rPr lang="en-US" dirty="0"/>
                        <a:t>10,000</a:t>
                      </a:r>
                    </a:p>
                  </a:txBody>
                  <a:tcPr/>
                </a:tc>
                <a:extLst>
                  <a:ext uri="{0D108BD9-81ED-4DB2-BD59-A6C34878D82A}">
                    <a16:rowId xmlns:a16="http://schemas.microsoft.com/office/drawing/2014/main" val="10005"/>
                  </a:ext>
                </a:extLst>
              </a:tr>
              <a:tr h="382874">
                <a:tc>
                  <a:txBody>
                    <a:bodyPr/>
                    <a:lstStyle/>
                    <a:p>
                      <a:r>
                        <a:rPr lang="en-US" dirty="0"/>
                        <a:t>  Interest on bank loan</a:t>
                      </a:r>
                      <a:r>
                        <a:rPr lang="en-US" baseline="0" dirty="0"/>
                        <a:t> 9%</a:t>
                      </a:r>
                      <a:endParaRPr lang="en-US" dirty="0"/>
                    </a:p>
                  </a:txBody>
                  <a:tcPr/>
                </a:tc>
                <a:tc>
                  <a:txBody>
                    <a:bodyPr/>
                    <a:lstStyle/>
                    <a:p>
                      <a:pPr algn="r"/>
                      <a:r>
                        <a:rPr lang="nl-NL" dirty="0"/>
                        <a:t>900</a:t>
                      </a:r>
                      <a:endParaRPr lang="en-US" dirty="0"/>
                    </a:p>
                  </a:txBody>
                  <a:tcPr/>
                </a:tc>
                <a:extLst>
                  <a:ext uri="{0D108BD9-81ED-4DB2-BD59-A6C34878D82A}">
                    <a16:rowId xmlns:a16="http://schemas.microsoft.com/office/drawing/2014/main" val="10006"/>
                  </a:ext>
                </a:extLst>
              </a:tr>
              <a:tr h="382874">
                <a:tc>
                  <a:txBody>
                    <a:bodyPr/>
                    <a:lstStyle/>
                    <a:p>
                      <a:r>
                        <a:rPr lang="en-US" dirty="0"/>
                        <a:t>  Depreciation</a:t>
                      </a:r>
                      <a:r>
                        <a:rPr lang="en-US" baseline="0" dirty="0"/>
                        <a:t> car </a:t>
                      </a:r>
                      <a:r>
                        <a:rPr lang="en-US" sz="1200" baseline="0" dirty="0"/>
                        <a:t>(life time 10 years, end value=0)</a:t>
                      </a:r>
                      <a:endParaRPr lang="en-US" sz="1200" dirty="0"/>
                    </a:p>
                  </a:txBody>
                  <a:tcPr/>
                </a:tc>
                <a:tc>
                  <a:txBody>
                    <a:bodyPr/>
                    <a:lstStyle/>
                    <a:p>
                      <a:pPr algn="r"/>
                      <a:r>
                        <a:rPr lang="nl-NL" dirty="0"/>
                        <a:t>3,000</a:t>
                      </a:r>
                      <a:endParaRPr lang="en-US"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245327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II Income Statement Ex 1- La Paz</a:t>
            </a:r>
            <a:endParaRPr lang="en-US" b="1" dirty="0"/>
          </a:p>
        </p:txBody>
      </p:sp>
      <p:graphicFrame>
        <p:nvGraphicFramePr>
          <p:cNvPr id="4" name="Content Placeholder 3"/>
          <p:cNvGraphicFramePr>
            <a:graphicFrameLocks/>
          </p:cNvGraphicFramePr>
          <p:nvPr>
            <p:extLst/>
          </p:nvPr>
        </p:nvGraphicFramePr>
        <p:xfrm>
          <a:off x="1763688" y="1992346"/>
          <a:ext cx="7200800" cy="2691616"/>
        </p:xfrm>
        <a:graphic>
          <a:graphicData uri="http://schemas.openxmlformats.org/drawingml/2006/table">
            <a:tbl>
              <a:tblPr firstRow="1" lastRow="1" bandRow="1">
                <a:tableStyleId>{5C22544A-7EE6-4342-B048-85BDC9FD1C3A}</a:tableStyleId>
              </a:tblPr>
              <a:tblGrid>
                <a:gridCol w="5760640">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tblGrid>
              <a:tr h="382874">
                <a:tc gridSpan="2">
                  <a:txBody>
                    <a:bodyPr/>
                    <a:lstStyle/>
                    <a:p>
                      <a:pPr algn="ctr"/>
                      <a:r>
                        <a:rPr lang="en-US" noProof="0" dirty="0">
                          <a:solidFill>
                            <a:schemeClr val="tx1"/>
                          </a:solidFill>
                        </a:rPr>
                        <a:t>Profit</a:t>
                      </a:r>
                      <a:r>
                        <a:rPr lang="en-US" baseline="0" noProof="0" dirty="0">
                          <a:solidFill>
                            <a:schemeClr val="tx1"/>
                          </a:solidFill>
                        </a:rPr>
                        <a:t> and loss account 2016 (in euros)</a:t>
                      </a:r>
                      <a:endParaRPr lang="en-US" noProof="0" dirty="0">
                        <a:solidFill>
                          <a:schemeClr val="tx1"/>
                        </a:solidFill>
                      </a:endParaRPr>
                    </a:p>
                  </a:txBody>
                  <a:tcPr/>
                </a:tc>
                <a:tc hMerge="1">
                  <a:txBody>
                    <a:bodyPr/>
                    <a:lstStyle/>
                    <a:p>
                      <a:pPr algn="ctr"/>
                      <a:endParaRPr lang="en-US" dirty="0"/>
                    </a:p>
                  </a:txBody>
                  <a:tcPr/>
                </a:tc>
                <a:extLst>
                  <a:ext uri="{0D108BD9-81ED-4DB2-BD59-A6C34878D82A}">
                    <a16:rowId xmlns:a16="http://schemas.microsoft.com/office/drawing/2014/main" val="10000"/>
                  </a:ext>
                </a:extLst>
              </a:tr>
              <a:tr h="382874">
                <a:tc>
                  <a:txBody>
                    <a:bodyPr/>
                    <a:lstStyle/>
                    <a:p>
                      <a:r>
                        <a:rPr lang="en-US" noProof="0" dirty="0"/>
                        <a:t>Turnover</a:t>
                      </a:r>
                    </a:p>
                  </a:txBody>
                  <a:tcPr/>
                </a:tc>
                <a:tc>
                  <a:txBody>
                    <a:bodyPr/>
                    <a:lstStyle/>
                    <a:p>
                      <a:pPr algn="r"/>
                      <a:r>
                        <a:rPr lang="en-US" noProof="0" dirty="0"/>
                        <a:t>30,000</a:t>
                      </a:r>
                    </a:p>
                  </a:txBody>
                  <a:tcPr/>
                </a:tc>
                <a:extLst>
                  <a:ext uri="{0D108BD9-81ED-4DB2-BD59-A6C34878D82A}">
                    <a16:rowId xmlns:a16="http://schemas.microsoft.com/office/drawing/2014/main" val="10001"/>
                  </a:ext>
                </a:extLst>
              </a:tr>
              <a:tr h="382874">
                <a:tc>
                  <a:txBody>
                    <a:bodyPr/>
                    <a:lstStyle/>
                    <a:p>
                      <a:r>
                        <a:rPr lang="en-US" noProof="0" dirty="0"/>
                        <a:t>Depreciation</a:t>
                      </a:r>
                      <a:r>
                        <a:rPr lang="en-US" baseline="0" noProof="0" dirty="0"/>
                        <a:t> car (over 10 years, equal amounts per year)</a:t>
                      </a:r>
                      <a:endParaRPr lang="en-US" noProof="0" dirty="0"/>
                    </a:p>
                  </a:txBody>
                  <a:tcPr/>
                </a:tc>
                <a:tc>
                  <a:txBody>
                    <a:bodyPr/>
                    <a:lstStyle/>
                    <a:p>
                      <a:pPr algn="r"/>
                      <a:r>
                        <a:rPr lang="en-US" noProof="0" dirty="0"/>
                        <a:t>  3,000</a:t>
                      </a:r>
                    </a:p>
                  </a:txBody>
                  <a:tcPr/>
                </a:tc>
                <a:extLst>
                  <a:ext uri="{0D108BD9-81ED-4DB2-BD59-A6C34878D82A}">
                    <a16:rowId xmlns:a16="http://schemas.microsoft.com/office/drawing/2014/main" val="10002"/>
                  </a:ext>
                </a:extLst>
              </a:tr>
              <a:tr h="394372">
                <a:tc>
                  <a:txBody>
                    <a:bodyPr/>
                    <a:lstStyle/>
                    <a:p>
                      <a:r>
                        <a:rPr lang="en-US" noProof="0" dirty="0"/>
                        <a:t>Rent office</a:t>
                      </a:r>
                      <a:r>
                        <a:rPr lang="en-US" baseline="0" noProof="0" dirty="0"/>
                        <a:t> space and garage</a:t>
                      </a:r>
                      <a:endParaRPr lang="en-US" noProof="0" dirty="0"/>
                    </a:p>
                  </a:txBody>
                  <a:tcPr/>
                </a:tc>
                <a:tc>
                  <a:txBody>
                    <a:bodyPr/>
                    <a:lstStyle/>
                    <a:p>
                      <a:pPr algn="r"/>
                      <a:r>
                        <a:rPr lang="en-US" noProof="0" dirty="0"/>
                        <a:t>  6,000</a:t>
                      </a:r>
                    </a:p>
                  </a:txBody>
                  <a:tcPr/>
                </a:tc>
                <a:extLst>
                  <a:ext uri="{0D108BD9-81ED-4DB2-BD59-A6C34878D82A}">
                    <a16:rowId xmlns:a16="http://schemas.microsoft.com/office/drawing/2014/main" val="10003"/>
                  </a:ext>
                </a:extLst>
              </a:tr>
              <a:tr h="382874">
                <a:tc>
                  <a:txBody>
                    <a:bodyPr/>
                    <a:lstStyle/>
                    <a:p>
                      <a:r>
                        <a:rPr lang="en-US" noProof="0" dirty="0"/>
                        <a:t>Gasoline</a:t>
                      </a:r>
                    </a:p>
                  </a:txBody>
                  <a:tcPr/>
                </a:tc>
                <a:tc>
                  <a:txBody>
                    <a:bodyPr/>
                    <a:lstStyle/>
                    <a:p>
                      <a:pPr algn="r"/>
                      <a:r>
                        <a:rPr lang="en-US" noProof="0" dirty="0"/>
                        <a:t>10,000</a:t>
                      </a:r>
                    </a:p>
                  </a:txBody>
                  <a:tcPr/>
                </a:tc>
                <a:extLst>
                  <a:ext uri="{0D108BD9-81ED-4DB2-BD59-A6C34878D82A}">
                    <a16:rowId xmlns:a16="http://schemas.microsoft.com/office/drawing/2014/main" val="10004"/>
                  </a:ext>
                </a:extLst>
              </a:tr>
              <a:tr h="382874">
                <a:tc>
                  <a:txBody>
                    <a:bodyPr/>
                    <a:lstStyle/>
                    <a:p>
                      <a:r>
                        <a:rPr lang="en-US" noProof="0" dirty="0"/>
                        <a:t>Interest on bank loan</a:t>
                      </a:r>
                      <a:r>
                        <a:rPr lang="en-US" baseline="0" noProof="0" dirty="0"/>
                        <a:t> 9%</a:t>
                      </a:r>
                      <a:endParaRPr lang="en-US" noProof="0" dirty="0"/>
                    </a:p>
                  </a:txBody>
                  <a:tcPr/>
                </a:tc>
                <a:tc>
                  <a:txBody>
                    <a:bodyPr/>
                    <a:lstStyle/>
                    <a:p>
                      <a:pPr algn="r"/>
                      <a:r>
                        <a:rPr lang="en-US" noProof="0" dirty="0"/>
                        <a:t>    900</a:t>
                      </a:r>
                    </a:p>
                  </a:txBody>
                  <a:tcPr/>
                </a:tc>
                <a:extLst>
                  <a:ext uri="{0D108BD9-81ED-4DB2-BD59-A6C34878D82A}">
                    <a16:rowId xmlns:a16="http://schemas.microsoft.com/office/drawing/2014/main" val="10005"/>
                  </a:ext>
                </a:extLst>
              </a:tr>
              <a:tr h="382874">
                <a:tc>
                  <a:txBody>
                    <a:bodyPr/>
                    <a:lstStyle/>
                    <a:p>
                      <a:r>
                        <a:rPr lang="en-US" noProof="0" dirty="0">
                          <a:solidFill>
                            <a:schemeClr val="tx1"/>
                          </a:solidFill>
                        </a:rPr>
                        <a:t>Profit</a:t>
                      </a:r>
                    </a:p>
                  </a:txBody>
                  <a:tcPr/>
                </a:tc>
                <a:tc>
                  <a:txBody>
                    <a:bodyPr/>
                    <a:lstStyle/>
                    <a:p>
                      <a:pPr algn="r"/>
                      <a:r>
                        <a:rPr lang="en-US" noProof="0" dirty="0">
                          <a:solidFill>
                            <a:schemeClr val="tx1"/>
                          </a:solidFill>
                        </a:rPr>
                        <a:t>10,100</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84918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C4BFA1-2075-4901-9E24-E41D1FDD51F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6610" y="498348"/>
            <a:ext cx="7426997"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9144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a:extLst>
              <a:ext uri="{FF2B5EF4-FFF2-40B4-BE49-F238E27FC236}">
                <a16:creationId xmlns:a16="http://schemas.microsoft.com/office/drawing/2014/main" id="{A2E152BF-70B3-42A1-8C80-2434CE437DB3}"/>
              </a:ext>
            </a:extLst>
          </p:cNvPr>
          <p:cNvSpPr>
            <a:spLocks noGrp="1"/>
          </p:cNvSpPr>
          <p:nvPr>
            <p:ph type="title"/>
          </p:nvPr>
        </p:nvSpPr>
        <p:spPr>
          <a:xfrm>
            <a:off x="1143000" y="2776538"/>
            <a:ext cx="6858000" cy="1381188"/>
          </a:xfrm>
        </p:spPr>
        <p:txBody>
          <a:bodyPr vert="horz" lIns="91440" tIns="45720" rIns="91440" bIns="45720" rtlCol="0" anchor="ctr">
            <a:normAutofit/>
          </a:bodyPr>
          <a:lstStyle/>
          <a:p>
            <a:pPr algn="ctr" defTabSz="914400"/>
            <a:r>
              <a:rPr lang="en-US" sz="3500" dirty="0">
                <a:solidFill>
                  <a:schemeClr val="bg2"/>
                </a:solidFill>
              </a:rPr>
              <a:t>Continuation Exercise</a:t>
            </a:r>
            <a:r>
              <a:rPr lang="en-US" sz="3500" kern="1200" dirty="0">
                <a:solidFill>
                  <a:schemeClr val="bg2"/>
                </a:solidFill>
                <a:latin typeface="+mj-lt"/>
                <a:ea typeface="+mj-ea"/>
                <a:cs typeface="+mj-cs"/>
              </a:rPr>
              <a:t> E3.1</a:t>
            </a:r>
          </a:p>
        </p:txBody>
      </p:sp>
    </p:spTree>
    <p:extLst>
      <p:ext uri="{BB962C8B-B14F-4D97-AF65-F5344CB8AC3E}">
        <p14:creationId xmlns:p14="http://schemas.microsoft.com/office/powerpoint/2010/main" val="1005512732"/>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jdelijke aanduiding voor voettekst 3">
            <a:extLst>
              <a:ext uri="{FF2B5EF4-FFF2-40B4-BE49-F238E27FC236}">
                <a16:creationId xmlns:a16="http://schemas.microsoft.com/office/drawing/2014/main" id="{849C9934-CAF1-4CA7-92B9-950BEA37010B}"/>
              </a:ext>
            </a:extLst>
          </p:cNvPr>
          <p:cNvSpPr>
            <a:spLocks noGrp="1"/>
          </p:cNvSpPr>
          <p:nvPr>
            <p:ph type="ftr" sz="quarter" idx="12"/>
          </p:nvPr>
        </p:nvSpPr>
        <p:spPr/>
        <p:txBody>
          <a:bodyPr/>
          <a:lstStyle/>
          <a:p>
            <a:endParaRPr lang="nl-NL" dirty="0"/>
          </a:p>
        </p:txBody>
      </p:sp>
      <p:graphicFrame>
        <p:nvGraphicFramePr>
          <p:cNvPr id="5" name="Tabel 4">
            <a:extLst>
              <a:ext uri="{FF2B5EF4-FFF2-40B4-BE49-F238E27FC236}">
                <a16:creationId xmlns:a16="http://schemas.microsoft.com/office/drawing/2014/main" id="{212EB128-91CE-4493-9512-67E075558A3F}"/>
              </a:ext>
            </a:extLst>
          </p:cNvPr>
          <p:cNvGraphicFramePr>
            <a:graphicFrameLocks noGrp="1"/>
          </p:cNvGraphicFramePr>
          <p:nvPr>
            <p:extLst>
              <p:ext uri="{D42A27DB-BD31-4B8C-83A1-F6EECF244321}">
                <p14:modId xmlns:p14="http://schemas.microsoft.com/office/powerpoint/2010/main" val="419105679"/>
              </p:ext>
            </p:extLst>
          </p:nvPr>
        </p:nvGraphicFramePr>
        <p:xfrm>
          <a:off x="1403648" y="1916832"/>
          <a:ext cx="6696744" cy="3816421"/>
        </p:xfrm>
        <a:graphic>
          <a:graphicData uri="http://schemas.openxmlformats.org/drawingml/2006/table">
            <a:tbl>
              <a:tblPr firstRow="1" firstCol="1" lastRow="1" lastCol="1" bandRow="1" bandCol="1"/>
              <a:tblGrid>
                <a:gridCol w="4263921">
                  <a:extLst>
                    <a:ext uri="{9D8B030D-6E8A-4147-A177-3AD203B41FA5}">
                      <a16:colId xmlns:a16="http://schemas.microsoft.com/office/drawing/2014/main" val="2921813598"/>
                    </a:ext>
                  </a:extLst>
                </a:gridCol>
                <a:gridCol w="2432823">
                  <a:extLst>
                    <a:ext uri="{9D8B030D-6E8A-4147-A177-3AD203B41FA5}">
                      <a16:colId xmlns:a16="http://schemas.microsoft.com/office/drawing/2014/main" val="4167974158"/>
                    </a:ext>
                  </a:extLst>
                </a:gridCol>
              </a:tblGrid>
              <a:tr h="371041">
                <a:tc>
                  <a:txBody>
                    <a:bodyPr/>
                    <a:lstStyle/>
                    <a:p>
                      <a:pPr marL="68580">
                        <a:spcAft>
                          <a:spcPts val="0"/>
                        </a:spcAft>
                      </a:pPr>
                      <a:r>
                        <a:rPr lang="en-US" sz="1000" b="1">
                          <a:effectLst/>
                          <a:latin typeface="Verdana" panose="020B0604030504040204" pitchFamily="34" charset="0"/>
                          <a:ea typeface="Verdana" panose="020B0604030504040204" pitchFamily="34" charset="0"/>
                          <a:cs typeface="Verdana" panose="020B0604030504040204" pitchFamily="34" charset="0"/>
                        </a:rPr>
                        <a:t>Income statement 2014 (in euros)</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effectLst/>
                          <a:latin typeface="Times New Roman" panose="02020603050405020304" pitchFamily="18" charset="0"/>
                          <a:ea typeface="Verdana" panose="020B0604030504040204" pitchFamily="34" charset="0"/>
                          <a:cs typeface="Verdana" panose="020B0604030504040204" pitchFamily="34" charset="0"/>
                        </a:rPr>
                        <a:t> </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5267012"/>
                  </a:ext>
                </a:extLst>
              </a:tr>
              <a:tr h="344538">
                <a:tc>
                  <a:txBody>
                    <a:bodyPr/>
                    <a:lstStyle/>
                    <a:p>
                      <a:pPr marL="68580">
                        <a:lnSpc>
                          <a:spcPts val="1205"/>
                        </a:lnSpc>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Sales revenue</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R="66040" algn="r">
                        <a:lnSpc>
                          <a:spcPts val="1205"/>
                        </a:lnSpc>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100,000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191258966"/>
                  </a:ext>
                </a:extLst>
              </a:tr>
              <a:tr h="344538">
                <a:tc>
                  <a:txBody>
                    <a:bodyPr/>
                    <a:lstStyle/>
                    <a:p>
                      <a:pPr marL="68580">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Costs of goods sold</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L="316230">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38,000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extLst>
                  <a:ext uri="{0D108BD9-81ED-4DB2-BD59-A6C34878D82A}">
                    <a16:rowId xmlns:a16="http://schemas.microsoft.com/office/drawing/2014/main" val="35195903"/>
                  </a:ext>
                </a:extLst>
              </a:tr>
              <a:tr h="344538">
                <a:tc>
                  <a:txBody>
                    <a:bodyPr/>
                    <a:lstStyle/>
                    <a:p>
                      <a:pPr marL="68580">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Rent</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L="316230">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20,000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extLst>
                  <a:ext uri="{0D108BD9-81ED-4DB2-BD59-A6C34878D82A}">
                    <a16:rowId xmlns:a16="http://schemas.microsoft.com/office/drawing/2014/main" val="3270344460"/>
                  </a:ext>
                </a:extLst>
              </a:tr>
              <a:tr h="344538">
                <a:tc>
                  <a:txBody>
                    <a:bodyPr/>
                    <a:lstStyle/>
                    <a:p>
                      <a:pPr marL="68580">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Wages</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L="316230">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20,000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extLst>
                  <a:ext uri="{0D108BD9-81ED-4DB2-BD59-A6C34878D82A}">
                    <a16:rowId xmlns:a16="http://schemas.microsoft.com/office/drawing/2014/main" val="1729463207"/>
                  </a:ext>
                </a:extLst>
              </a:tr>
              <a:tr h="344538">
                <a:tc>
                  <a:txBody>
                    <a:bodyPr/>
                    <a:lstStyle/>
                    <a:p>
                      <a:pPr marL="68580">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Depreciation kitchen equipment</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L="396875">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1,250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extLst>
                  <a:ext uri="{0D108BD9-81ED-4DB2-BD59-A6C34878D82A}">
                    <a16:rowId xmlns:a16="http://schemas.microsoft.com/office/drawing/2014/main" val="133658467"/>
                  </a:ext>
                </a:extLst>
              </a:tr>
              <a:tr h="344538">
                <a:tc>
                  <a:txBody>
                    <a:bodyPr/>
                    <a:lstStyle/>
                    <a:p>
                      <a:pPr marL="68580">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Depreciation other equipment</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L="396875">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1,000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extLst>
                  <a:ext uri="{0D108BD9-81ED-4DB2-BD59-A6C34878D82A}">
                    <a16:rowId xmlns:a16="http://schemas.microsoft.com/office/drawing/2014/main" val="965939607"/>
                  </a:ext>
                </a:extLst>
              </a:tr>
              <a:tr h="344538">
                <a:tc>
                  <a:txBody>
                    <a:bodyPr/>
                    <a:lstStyle/>
                    <a:p>
                      <a:pPr marL="68580">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Energy costs</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L="396875">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4,800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extLst>
                  <a:ext uri="{0D108BD9-81ED-4DB2-BD59-A6C34878D82A}">
                    <a16:rowId xmlns:a16="http://schemas.microsoft.com/office/drawing/2014/main" val="829198561"/>
                  </a:ext>
                </a:extLst>
              </a:tr>
              <a:tr h="371041">
                <a:tc>
                  <a:txBody>
                    <a:bodyPr/>
                    <a:lstStyle/>
                    <a:p>
                      <a:pPr marL="68580">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Other costs</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L="316230">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10,000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020939"/>
                  </a:ext>
                </a:extLst>
              </a:tr>
              <a:tr h="344538">
                <a:tc>
                  <a:txBody>
                    <a:bodyPr/>
                    <a:lstStyle/>
                    <a:p>
                      <a:pPr>
                        <a:spcAft>
                          <a:spcPts val="0"/>
                        </a:spcAft>
                      </a:pPr>
                      <a:r>
                        <a:rPr lang="en-US" sz="1000">
                          <a:effectLst/>
                          <a:latin typeface="Times New Roman" panose="02020603050405020304" pitchFamily="18" charset="0"/>
                          <a:ea typeface="Verdana" panose="020B0604030504040204" pitchFamily="34" charset="0"/>
                          <a:cs typeface="Verdana" panose="020B0604030504040204" pitchFamily="34" charset="0"/>
                        </a:rPr>
                        <a:t> </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R="66040" algn="r">
                        <a:lnSpc>
                          <a:spcPts val="1210"/>
                        </a:lnSpc>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95,050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1423619"/>
                  </a:ext>
                </a:extLst>
              </a:tr>
              <a:tr h="318035">
                <a:tc>
                  <a:txBody>
                    <a:bodyPr/>
                    <a:lstStyle/>
                    <a:p>
                      <a:pPr>
                        <a:spcAft>
                          <a:spcPts val="0"/>
                        </a:spcAft>
                      </a:pPr>
                      <a:r>
                        <a:rPr lang="en-US" sz="800">
                          <a:effectLst/>
                          <a:latin typeface="Times New Roman" panose="02020603050405020304" pitchFamily="18" charset="0"/>
                          <a:ea typeface="Verdana" panose="020B0604030504040204" pitchFamily="34" charset="0"/>
                          <a:cs typeface="Verdana" panose="020B0604030504040204" pitchFamily="34" charset="0"/>
                        </a:rPr>
                        <a:t> </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R="66040" algn="r">
                        <a:lnSpc>
                          <a:spcPts val="1115"/>
                        </a:lnSpc>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4,950</a:t>
                      </a:r>
                      <a:endParaRPr lang="nl-NL" sz="1100"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10925863"/>
                  </a:ext>
                </a:extLst>
              </a:tr>
            </a:tbl>
          </a:graphicData>
        </a:graphic>
      </p:graphicFrame>
      <p:sp>
        <p:nvSpPr>
          <p:cNvPr id="6" name="Rectangle 1">
            <a:extLst>
              <a:ext uri="{FF2B5EF4-FFF2-40B4-BE49-F238E27FC236}">
                <a16:creationId xmlns:a16="http://schemas.microsoft.com/office/drawing/2014/main" id="{AEE1BA62-A17C-4630-931D-AE4D795B2674}"/>
              </a:ext>
            </a:extLst>
          </p:cNvPr>
          <p:cNvSpPr>
            <a:spLocks noChangeArrowheads="1"/>
          </p:cNvSpPr>
          <p:nvPr/>
        </p:nvSpPr>
        <p:spPr bwMode="auto">
          <a:xfrm>
            <a:off x="539967" y="2795172"/>
            <a:ext cx="13330538" cy="954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nl-NL"/>
          </a:p>
        </p:txBody>
      </p:sp>
    </p:spTree>
    <p:extLst>
      <p:ext uri="{BB962C8B-B14F-4D97-AF65-F5344CB8AC3E}">
        <p14:creationId xmlns:p14="http://schemas.microsoft.com/office/powerpoint/2010/main" val="32280534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jdelijke aanduiding voor voettekst 3">
            <a:extLst>
              <a:ext uri="{FF2B5EF4-FFF2-40B4-BE49-F238E27FC236}">
                <a16:creationId xmlns:a16="http://schemas.microsoft.com/office/drawing/2014/main" id="{5B080A51-C6E3-46D1-B83F-F78CBE06635E}"/>
              </a:ext>
            </a:extLst>
          </p:cNvPr>
          <p:cNvSpPr>
            <a:spLocks noGrp="1"/>
          </p:cNvSpPr>
          <p:nvPr>
            <p:ph type="ftr" sz="quarter" idx="12"/>
          </p:nvPr>
        </p:nvSpPr>
        <p:spPr/>
        <p:txBody>
          <a:bodyPr/>
          <a:lstStyle/>
          <a:p>
            <a:endParaRPr lang="nl-NL" dirty="0"/>
          </a:p>
        </p:txBody>
      </p:sp>
      <p:graphicFrame>
        <p:nvGraphicFramePr>
          <p:cNvPr id="9" name="Tabel 8">
            <a:extLst>
              <a:ext uri="{FF2B5EF4-FFF2-40B4-BE49-F238E27FC236}">
                <a16:creationId xmlns:a16="http://schemas.microsoft.com/office/drawing/2014/main" id="{5157F174-6624-474B-B29F-E8DF04C1A04A}"/>
              </a:ext>
            </a:extLst>
          </p:cNvPr>
          <p:cNvGraphicFramePr>
            <a:graphicFrameLocks noGrp="1"/>
          </p:cNvGraphicFramePr>
          <p:nvPr>
            <p:extLst>
              <p:ext uri="{D42A27DB-BD31-4B8C-83A1-F6EECF244321}">
                <p14:modId xmlns:p14="http://schemas.microsoft.com/office/powerpoint/2010/main" val="663850901"/>
              </p:ext>
            </p:extLst>
          </p:nvPr>
        </p:nvGraphicFramePr>
        <p:xfrm>
          <a:off x="1547664" y="247118"/>
          <a:ext cx="6408712" cy="1741720"/>
        </p:xfrm>
        <a:graphic>
          <a:graphicData uri="http://schemas.openxmlformats.org/drawingml/2006/table">
            <a:tbl>
              <a:tblPr firstRow="1" firstCol="1" lastRow="1" lastCol="1" bandRow="1" bandCol="1"/>
              <a:tblGrid>
                <a:gridCol w="2413142">
                  <a:extLst>
                    <a:ext uri="{9D8B030D-6E8A-4147-A177-3AD203B41FA5}">
                      <a16:colId xmlns:a16="http://schemas.microsoft.com/office/drawing/2014/main" val="731324806"/>
                    </a:ext>
                  </a:extLst>
                </a:gridCol>
                <a:gridCol w="810353">
                  <a:extLst>
                    <a:ext uri="{9D8B030D-6E8A-4147-A177-3AD203B41FA5}">
                      <a16:colId xmlns:a16="http://schemas.microsoft.com/office/drawing/2014/main" val="3995540347"/>
                    </a:ext>
                  </a:extLst>
                </a:gridCol>
                <a:gridCol w="2431874">
                  <a:extLst>
                    <a:ext uri="{9D8B030D-6E8A-4147-A177-3AD203B41FA5}">
                      <a16:colId xmlns:a16="http://schemas.microsoft.com/office/drawing/2014/main" val="757778985"/>
                    </a:ext>
                  </a:extLst>
                </a:gridCol>
                <a:gridCol w="753343">
                  <a:extLst>
                    <a:ext uri="{9D8B030D-6E8A-4147-A177-3AD203B41FA5}">
                      <a16:colId xmlns:a16="http://schemas.microsoft.com/office/drawing/2014/main" val="454526293"/>
                    </a:ext>
                  </a:extLst>
                </a:gridCol>
              </a:tblGrid>
              <a:tr h="230039">
                <a:tc gridSpan="4">
                  <a:txBody>
                    <a:bodyPr/>
                    <a:lstStyle/>
                    <a:p>
                      <a:pPr marL="814070">
                        <a:spcAft>
                          <a:spcPts val="0"/>
                        </a:spcAft>
                      </a:pPr>
                      <a:r>
                        <a:rPr lang="en-US" sz="1000" b="1">
                          <a:effectLst/>
                          <a:latin typeface="Verdana" panose="020B0604030504040204" pitchFamily="34" charset="0"/>
                          <a:ea typeface="Verdana" panose="020B0604030504040204" pitchFamily="34" charset="0"/>
                          <a:cs typeface="Verdana" panose="020B0604030504040204" pitchFamily="34" charset="0"/>
                        </a:rPr>
                        <a:t>Balance sheet on 31 December 2014 (in euros)</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nl-NL"/>
                    </a:p>
                  </a:txBody>
                  <a:tcPr/>
                </a:tc>
                <a:tc hMerge="1">
                  <a:txBody>
                    <a:bodyPr/>
                    <a:lstStyle/>
                    <a:p>
                      <a:endParaRPr lang="nl-NL"/>
                    </a:p>
                  </a:txBody>
                  <a:tcPr/>
                </a:tc>
                <a:tc hMerge="1">
                  <a:txBody>
                    <a:bodyPr/>
                    <a:lstStyle/>
                    <a:p>
                      <a:endParaRPr lang="nl-NL"/>
                    </a:p>
                  </a:txBody>
                  <a:tcPr/>
                </a:tc>
                <a:extLst>
                  <a:ext uri="{0D108BD9-81ED-4DB2-BD59-A6C34878D82A}">
                    <a16:rowId xmlns:a16="http://schemas.microsoft.com/office/drawing/2014/main" val="453611648"/>
                  </a:ext>
                </a:extLst>
              </a:tr>
              <a:tr h="213607">
                <a:tc>
                  <a:txBody>
                    <a:bodyPr/>
                    <a:lstStyle/>
                    <a:p>
                      <a:pPr marL="68580">
                        <a:lnSpc>
                          <a:spcPts val="1200"/>
                        </a:lnSpc>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Kitchen equipment</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R="62865" algn="r">
                        <a:lnSpc>
                          <a:spcPts val="1200"/>
                        </a:lnSpc>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8,750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4770">
                        <a:lnSpc>
                          <a:spcPts val="1200"/>
                        </a:lnSpc>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Equity</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55880" marR="54610" algn="ctr">
                        <a:lnSpc>
                          <a:spcPts val="1200"/>
                        </a:lnSpc>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62,950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09896937"/>
                  </a:ext>
                </a:extLst>
              </a:tr>
              <a:tr h="213607">
                <a:tc>
                  <a:txBody>
                    <a:bodyPr/>
                    <a:lstStyle/>
                    <a:p>
                      <a:pPr marL="68580">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Other equipment</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R="62865" algn="r">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4,000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64770">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Accounts payable</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w="12700" cap="flat" cmpd="sng" algn="ctr">
                      <a:solidFill>
                        <a:srgbClr val="000000"/>
                      </a:solidFill>
                      <a:prstDash val="solid"/>
                      <a:round/>
                      <a:headEnd type="none" w="med" len="med"/>
                      <a:tailEnd type="none" w="med" len="med"/>
                    </a:lnL>
                    <a:lnR>
                      <a:noFill/>
                    </a:lnR>
                    <a:lnT>
                      <a:noFill/>
                    </a:lnT>
                    <a:lnB>
                      <a:noFill/>
                    </a:lnB>
                  </a:tcPr>
                </a:tc>
                <a:tc>
                  <a:txBody>
                    <a:bodyPr/>
                    <a:lstStyle/>
                    <a:p>
                      <a:pPr marL="137160" marR="55245" algn="ctr">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5,000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extLst>
                  <a:ext uri="{0D108BD9-81ED-4DB2-BD59-A6C34878D82A}">
                    <a16:rowId xmlns:a16="http://schemas.microsoft.com/office/drawing/2014/main" val="2725556298"/>
                  </a:ext>
                </a:extLst>
              </a:tr>
              <a:tr h="213607">
                <a:tc>
                  <a:txBody>
                    <a:bodyPr/>
                    <a:lstStyle/>
                    <a:p>
                      <a:pPr marL="68580">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Inventory</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R="62865" algn="r">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2,000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64770">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Other payables</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w="12700" cap="flat" cmpd="sng" algn="ctr">
                      <a:solidFill>
                        <a:srgbClr val="000000"/>
                      </a:solidFill>
                      <a:prstDash val="solid"/>
                      <a:round/>
                      <a:headEnd type="none" w="med" len="med"/>
                      <a:tailEnd type="none" w="med" len="med"/>
                    </a:lnL>
                    <a:lnR>
                      <a:noFill/>
                    </a:lnR>
                    <a:lnT>
                      <a:noFill/>
                    </a:lnT>
                    <a:lnB>
                      <a:noFill/>
                    </a:lnB>
                  </a:tcPr>
                </a:tc>
                <a:tc>
                  <a:txBody>
                    <a:bodyPr/>
                    <a:lstStyle/>
                    <a:p>
                      <a:pPr marL="137160" marR="55245" algn="ctr">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1,200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extLst>
                  <a:ext uri="{0D108BD9-81ED-4DB2-BD59-A6C34878D82A}">
                    <a16:rowId xmlns:a16="http://schemas.microsoft.com/office/drawing/2014/main" val="2362578143"/>
                  </a:ext>
                </a:extLst>
              </a:tr>
              <a:tr h="213607">
                <a:tc>
                  <a:txBody>
                    <a:bodyPr/>
                    <a:lstStyle/>
                    <a:p>
                      <a:pPr marL="68580">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Accounts receivable</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R="62865" algn="r">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2,500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spcAft>
                          <a:spcPts val="0"/>
                        </a:spcAft>
                      </a:pPr>
                      <a:r>
                        <a:rPr lang="en-US" sz="1000">
                          <a:effectLst/>
                          <a:latin typeface="Times New Roman" panose="02020603050405020304" pitchFamily="18" charset="0"/>
                          <a:ea typeface="Verdana" panose="020B0604030504040204" pitchFamily="34" charset="0"/>
                          <a:cs typeface="Verdana" panose="020B0604030504040204" pitchFamily="34" charset="0"/>
                        </a:rPr>
                        <a:t> </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w="12700" cap="flat" cmpd="sng" algn="ctr">
                      <a:solidFill>
                        <a:srgbClr val="000000"/>
                      </a:solidFill>
                      <a:prstDash val="solid"/>
                      <a:round/>
                      <a:headEnd type="none" w="med" len="med"/>
                      <a:tailEnd type="none" w="med" len="med"/>
                    </a:lnL>
                    <a:lnR>
                      <a:noFill/>
                    </a:lnR>
                    <a:lnT>
                      <a:noFill/>
                    </a:lnT>
                    <a:lnB>
                      <a:noFill/>
                    </a:lnB>
                  </a:tcPr>
                </a:tc>
                <a:tc>
                  <a:txBody>
                    <a:bodyPr/>
                    <a:lstStyle/>
                    <a:p>
                      <a:pPr>
                        <a:spcAft>
                          <a:spcPts val="0"/>
                        </a:spcAft>
                      </a:pPr>
                      <a:r>
                        <a:rPr lang="en-US" sz="1000">
                          <a:effectLst/>
                          <a:latin typeface="Times New Roman" panose="02020603050405020304" pitchFamily="18" charset="0"/>
                          <a:ea typeface="Verdana" panose="020B0604030504040204" pitchFamily="34" charset="0"/>
                          <a:cs typeface="Verdana" panose="020B0604030504040204" pitchFamily="34" charset="0"/>
                        </a:rPr>
                        <a:t> </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extLst>
                  <a:ext uri="{0D108BD9-81ED-4DB2-BD59-A6C34878D82A}">
                    <a16:rowId xmlns:a16="http://schemas.microsoft.com/office/drawing/2014/main" val="2225563889"/>
                  </a:ext>
                </a:extLst>
              </a:tr>
              <a:tr h="213607">
                <a:tc>
                  <a:txBody>
                    <a:bodyPr/>
                    <a:lstStyle/>
                    <a:p>
                      <a:pPr marL="68580">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Prepaid rent</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R="62865" algn="r">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20,000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spcAft>
                          <a:spcPts val="0"/>
                        </a:spcAft>
                      </a:pPr>
                      <a:r>
                        <a:rPr lang="en-US" sz="1000">
                          <a:effectLst/>
                          <a:latin typeface="Times New Roman" panose="02020603050405020304" pitchFamily="18" charset="0"/>
                          <a:ea typeface="Verdana" panose="020B0604030504040204" pitchFamily="34" charset="0"/>
                          <a:cs typeface="Verdana" panose="020B0604030504040204" pitchFamily="34" charset="0"/>
                        </a:rPr>
                        <a:t> </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w="12700" cap="flat" cmpd="sng" algn="ctr">
                      <a:solidFill>
                        <a:srgbClr val="000000"/>
                      </a:solidFill>
                      <a:prstDash val="solid"/>
                      <a:round/>
                      <a:headEnd type="none" w="med" len="med"/>
                      <a:tailEnd type="none" w="med" len="med"/>
                    </a:lnL>
                    <a:lnR>
                      <a:noFill/>
                    </a:lnR>
                    <a:lnT>
                      <a:noFill/>
                    </a:lnT>
                    <a:lnB>
                      <a:noFill/>
                    </a:lnB>
                  </a:tcPr>
                </a:tc>
                <a:tc>
                  <a:txBody>
                    <a:bodyPr/>
                    <a:lstStyle/>
                    <a:p>
                      <a:pPr>
                        <a:spcAft>
                          <a:spcPts val="0"/>
                        </a:spcAft>
                      </a:pPr>
                      <a:r>
                        <a:rPr lang="en-US" sz="1000">
                          <a:effectLst/>
                          <a:latin typeface="Times New Roman" panose="02020603050405020304" pitchFamily="18" charset="0"/>
                          <a:ea typeface="Verdana" panose="020B0604030504040204" pitchFamily="34" charset="0"/>
                          <a:cs typeface="Verdana" panose="020B0604030504040204" pitchFamily="34" charset="0"/>
                        </a:rPr>
                        <a:t> </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extLst>
                  <a:ext uri="{0D108BD9-81ED-4DB2-BD59-A6C34878D82A}">
                    <a16:rowId xmlns:a16="http://schemas.microsoft.com/office/drawing/2014/main" val="2097806827"/>
                  </a:ext>
                </a:extLst>
              </a:tr>
              <a:tr h="230039">
                <a:tc>
                  <a:txBody>
                    <a:bodyPr/>
                    <a:lstStyle/>
                    <a:p>
                      <a:pPr marL="68580">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Cash and cash equivalents</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R="62865" algn="r">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31,900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effectLst/>
                          <a:latin typeface="Times New Roman" panose="02020603050405020304" pitchFamily="18" charset="0"/>
                          <a:ea typeface="Verdana" panose="020B0604030504040204" pitchFamily="34" charset="0"/>
                          <a:cs typeface="Verdana" panose="020B0604030504040204" pitchFamily="34" charset="0"/>
                        </a:rPr>
                        <a:t> </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w="12700" cap="flat" cmpd="sng" algn="ctr">
                      <a:solidFill>
                        <a:srgbClr val="000000"/>
                      </a:solidFill>
                      <a:prstDash val="solid"/>
                      <a:round/>
                      <a:headEnd type="none" w="med" len="med"/>
                      <a:tailEnd type="none" w="med" len="med"/>
                    </a:lnL>
                    <a:lnR>
                      <a:noFill/>
                    </a:lnR>
                    <a:lnT>
                      <a:noFill/>
                    </a:lnT>
                    <a:lnB>
                      <a:noFill/>
                    </a:lnB>
                  </a:tcPr>
                </a:tc>
                <a:tc>
                  <a:txBody>
                    <a:bodyPr/>
                    <a:lstStyle/>
                    <a:p>
                      <a:pPr>
                        <a:spcAft>
                          <a:spcPts val="0"/>
                        </a:spcAft>
                      </a:pPr>
                      <a:r>
                        <a:rPr lang="en-US" sz="1000">
                          <a:effectLst/>
                          <a:latin typeface="Times New Roman" panose="02020603050405020304" pitchFamily="18" charset="0"/>
                          <a:ea typeface="Verdana" panose="020B0604030504040204" pitchFamily="34" charset="0"/>
                          <a:cs typeface="Verdana" panose="020B0604030504040204" pitchFamily="34" charset="0"/>
                        </a:rPr>
                        <a:t> </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1067820"/>
                  </a:ext>
                </a:extLst>
              </a:tr>
              <a:tr h="213607">
                <a:tc>
                  <a:txBody>
                    <a:bodyPr/>
                    <a:lstStyle/>
                    <a:p>
                      <a:pPr>
                        <a:spcAft>
                          <a:spcPts val="0"/>
                        </a:spcAft>
                      </a:pPr>
                      <a:r>
                        <a:rPr lang="en-US" sz="1000">
                          <a:effectLst/>
                          <a:latin typeface="Times New Roman" panose="02020603050405020304" pitchFamily="18" charset="0"/>
                          <a:ea typeface="Verdana" panose="020B0604030504040204" pitchFamily="34" charset="0"/>
                          <a:cs typeface="Verdana" panose="020B0604030504040204" pitchFamily="34" charset="0"/>
                        </a:rPr>
                        <a:t> </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R="62865" algn="r">
                        <a:lnSpc>
                          <a:spcPts val="1210"/>
                        </a:lnSpc>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69,150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spcAft>
                          <a:spcPts val="0"/>
                        </a:spcAft>
                      </a:pPr>
                      <a:r>
                        <a:rPr lang="en-US" sz="1000">
                          <a:effectLst/>
                          <a:latin typeface="Times New Roman" panose="02020603050405020304" pitchFamily="18" charset="0"/>
                          <a:ea typeface="Verdana" panose="020B0604030504040204" pitchFamily="34" charset="0"/>
                          <a:cs typeface="Verdana" panose="020B0604030504040204" pitchFamily="34" charset="0"/>
                        </a:rPr>
                        <a:t> </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w="12700" cap="flat" cmpd="sng" algn="ctr">
                      <a:solidFill>
                        <a:srgbClr val="000000"/>
                      </a:solidFill>
                      <a:prstDash val="solid"/>
                      <a:round/>
                      <a:headEnd type="none" w="med" len="med"/>
                      <a:tailEnd type="none" w="med" len="med"/>
                    </a:lnL>
                    <a:lnR>
                      <a:noFill/>
                    </a:lnR>
                    <a:lnT>
                      <a:noFill/>
                    </a:lnT>
                    <a:lnB>
                      <a:noFill/>
                    </a:lnB>
                  </a:tcPr>
                </a:tc>
                <a:tc>
                  <a:txBody>
                    <a:bodyPr/>
                    <a:lstStyle/>
                    <a:p>
                      <a:pPr marL="55880" marR="54610" algn="ctr">
                        <a:lnSpc>
                          <a:spcPts val="1210"/>
                        </a:lnSpc>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69,150</a:t>
                      </a:r>
                      <a:endParaRPr lang="nl-NL" sz="1100"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975589943"/>
                  </a:ext>
                </a:extLst>
              </a:tr>
            </a:tbl>
          </a:graphicData>
        </a:graphic>
      </p:graphicFrame>
      <p:sp>
        <p:nvSpPr>
          <p:cNvPr id="10" name="Rectangle 2">
            <a:extLst>
              <a:ext uri="{FF2B5EF4-FFF2-40B4-BE49-F238E27FC236}">
                <a16:creationId xmlns:a16="http://schemas.microsoft.com/office/drawing/2014/main" id="{A0798F5C-2FEF-4458-A12B-B2125409E1C7}"/>
              </a:ext>
            </a:extLst>
          </p:cNvPr>
          <p:cNvSpPr>
            <a:spLocks noChangeArrowheads="1"/>
          </p:cNvSpPr>
          <p:nvPr/>
        </p:nvSpPr>
        <p:spPr bwMode="auto">
          <a:xfrm>
            <a:off x="1547346" y="247913"/>
            <a:ext cx="11727723" cy="591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nl-NL"/>
          </a:p>
        </p:txBody>
      </p:sp>
      <p:graphicFrame>
        <p:nvGraphicFramePr>
          <p:cNvPr id="11" name="Tabel 10">
            <a:extLst>
              <a:ext uri="{FF2B5EF4-FFF2-40B4-BE49-F238E27FC236}">
                <a16:creationId xmlns:a16="http://schemas.microsoft.com/office/drawing/2014/main" id="{27259C9D-B329-441B-89D4-7A6D907AC8E2}"/>
              </a:ext>
            </a:extLst>
          </p:cNvPr>
          <p:cNvGraphicFramePr>
            <a:graphicFrameLocks noGrp="1"/>
          </p:cNvGraphicFramePr>
          <p:nvPr>
            <p:extLst>
              <p:ext uri="{D42A27DB-BD31-4B8C-83A1-F6EECF244321}">
                <p14:modId xmlns:p14="http://schemas.microsoft.com/office/powerpoint/2010/main" val="58658711"/>
              </p:ext>
            </p:extLst>
          </p:nvPr>
        </p:nvGraphicFramePr>
        <p:xfrm>
          <a:off x="1475656" y="2126568"/>
          <a:ext cx="5256584" cy="1878495"/>
        </p:xfrm>
        <a:graphic>
          <a:graphicData uri="http://schemas.openxmlformats.org/drawingml/2006/table">
            <a:tbl>
              <a:tblPr firstRow="1" firstCol="1" lastRow="1" lastCol="1" bandRow="1" bandCol="1"/>
              <a:tblGrid>
                <a:gridCol w="3808672">
                  <a:extLst>
                    <a:ext uri="{9D8B030D-6E8A-4147-A177-3AD203B41FA5}">
                      <a16:colId xmlns:a16="http://schemas.microsoft.com/office/drawing/2014/main" val="1151794096"/>
                    </a:ext>
                  </a:extLst>
                </a:gridCol>
                <a:gridCol w="1065261">
                  <a:extLst>
                    <a:ext uri="{9D8B030D-6E8A-4147-A177-3AD203B41FA5}">
                      <a16:colId xmlns:a16="http://schemas.microsoft.com/office/drawing/2014/main" val="1224006499"/>
                    </a:ext>
                  </a:extLst>
                </a:gridCol>
                <a:gridCol w="382651">
                  <a:extLst>
                    <a:ext uri="{9D8B030D-6E8A-4147-A177-3AD203B41FA5}">
                      <a16:colId xmlns:a16="http://schemas.microsoft.com/office/drawing/2014/main" val="1910026438"/>
                    </a:ext>
                  </a:extLst>
                </a:gridCol>
              </a:tblGrid>
              <a:tr h="234812">
                <a:tc gridSpan="3">
                  <a:txBody>
                    <a:bodyPr/>
                    <a:lstStyle/>
                    <a:p>
                      <a:pPr marL="127000">
                        <a:lnSpc>
                          <a:spcPts val="1205"/>
                        </a:lnSpc>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Cash and cash equivalents </a:t>
                      </a:r>
                      <a:r>
                        <a:rPr lang="en-US" sz="1000" i="1">
                          <a:effectLst/>
                          <a:latin typeface="Verdana" panose="020B0604030504040204" pitchFamily="34" charset="0"/>
                          <a:ea typeface="Verdana" panose="020B0604030504040204" pitchFamily="34" charset="0"/>
                          <a:cs typeface="Verdana" panose="020B0604030504040204" pitchFamily="34" charset="0"/>
                        </a:rPr>
                        <a:t>(in euros)</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hMerge="1">
                  <a:txBody>
                    <a:bodyPr/>
                    <a:lstStyle/>
                    <a:p>
                      <a:endParaRPr lang="nl-NL"/>
                    </a:p>
                  </a:txBody>
                  <a:tcPr/>
                </a:tc>
                <a:tc hMerge="1">
                  <a:txBody>
                    <a:bodyPr/>
                    <a:lstStyle/>
                    <a:p>
                      <a:endParaRPr lang="nl-NL"/>
                    </a:p>
                  </a:txBody>
                  <a:tcPr/>
                </a:tc>
                <a:extLst>
                  <a:ext uri="{0D108BD9-81ED-4DB2-BD59-A6C34878D82A}">
                    <a16:rowId xmlns:a16="http://schemas.microsoft.com/office/drawing/2014/main" val="1393471771"/>
                  </a:ext>
                </a:extLst>
              </a:tr>
              <a:tr h="234812">
                <a:tc>
                  <a:txBody>
                    <a:bodyPr/>
                    <a:lstStyle/>
                    <a:p>
                      <a:pPr marL="127000">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Status 1/1</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R="66040" algn="r">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3,000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a:spcAft>
                          <a:spcPts val="0"/>
                        </a:spcAft>
                      </a:pPr>
                      <a:r>
                        <a:rPr lang="en-US" sz="1000">
                          <a:effectLst/>
                          <a:latin typeface="Times New Roman" panose="02020603050405020304" pitchFamily="18" charset="0"/>
                          <a:ea typeface="Verdana" panose="020B0604030504040204" pitchFamily="34" charset="0"/>
                          <a:cs typeface="Verdana" panose="020B0604030504040204" pitchFamily="34" charset="0"/>
                        </a:rPr>
                        <a:t> </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extLst>
                  <a:ext uri="{0D108BD9-81ED-4DB2-BD59-A6C34878D82A}">
                    <a16:rowId xmlns:a16="http://schemas.microsoft.com/office/drawing/2014/main" val="2209996752"/>
                  </a:ext>
                </a:extLst>
              </a:tr>
              <a:tr h="234812">
                <a:tc>
                  <a:txBody>
                    <a:bodyPr/>
                    <a:lstStyle/>
                    <a:p>
                      <a:pPr marL="127000">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Receipts sales 2014</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R="66040" algn="r">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97,500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L="68580">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extLst>
                  <a:ext uri="{0D108BD9-81ED-4DB2-BD59-A6C34878D82A}">
                    <a16:rowId xmlns:a16="http://schemas.microsoft.com/office/drawing/2014/main" val="349660613"/>
                  </a:ext>
                </a:extLst>
              </a:tr>
              <a:tr h="234812">
                <a:tc>
                  <a:txBody>
                    <a:bodyPr/>
                    <a:lstStyle/>
                    <a:p>
                      <a:pPr marL="127000">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Purchases</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R="66040" algn="r">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35,000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L="68580">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extLst>
                  <a:ext uri="{0D108BD9-81ED-4DB2-BD59-A6C34878D82A}">
                    <a16:rowId xmlns:a16="http://schemas.microsoft.com/office/drawing/2014/main" val="3990935404"/>
                  </a:ext>
                </a:extLst>
              </a:tr>
              <a:tr h="234812">
                <a:tc>
                  <a:txBody>
                    <a:bodyPr/>
                    <a:lstStyle/>
                    <a:p>
                      <a:pPr marL="127000">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Wages</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R="66040" algn="r">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20,000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L="68580">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extLst>
                  <a:ext uri="{0D108BD9-81ED-4DB2-BD59-A6C34878D82A}">
                    <a16:rowId xmlns:a16="http://schemas.microsoft.com/office/drawing/2014/main" val="3160706785"/>
                  </a:ext>
                </a:extLst>
              </a:tr>
              <a:tr h="234812">
                <a:tc>
                  <a:txBody>
                    <a:bodyPr/>
                    <a:lstStyle/>
                    <a:p>
                      <a:pPr marL="127000">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Energy costs</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R="66040" algn="r">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3,600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L="68580">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extLst>
                  <a:ext uri="{0D108BD9-81ED-4DB2-BD59-A6C34878D82A}">
                    <a16:rowId xmlns:a16="http://schemas.microsoft.com/office/drawing/2014/main" val="862291720"/>
                  </a:ext>
                </a:extLst>
              </a:tr>
              <a:tr h="252874">
                <a:tc>
                  <a:txBody>
                    <a:bodyPr/>
                    <a:lstStyle/>
                    <a:p>
                      <a:pPr marL="127000">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Other costs</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R="66040" algn="r">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10,000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68580">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extLst>
                  <a:ext uri="{0D108BD9-81ED-4DB2-BD59-A6C34878D82A}">
                    <a16:rowId xmlns:a16="http://schemas.microsoft.com/office/drawing/2014/main" val="3958222702"/>
                  </a:ext>
                </a:extLst>
              </a:tr>
              <a:tr h="216749">
                <a:tc>
                  <a:txBody>
                    <a:bodyPr/>
                    <a:lstStyle/>
                    <a:p>
                      <a:pPr marL="127000">
                        <a:lnSpc>
                          <a:spcPts val="1110"/>
                        </a:lnSpc>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Status 31/12</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R="66040" algn="r">
                        <a:lnSpc>
                          <a:spcPts val="1110"/>
                        </a:lnSpc>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31,900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Aft>
                          <a:spcPts val="0"/>
                        </a:spcAft>
                      </a:pPr>
                      <a:r>
                        <a:rPr lang="en-US" sz="800" dirty="0">
                          <a:effectLst/>
                          <a:latin typeface="Times New Roman" panose="02020603050405020304" pitchFamily="18" charset="0"/>
                          <a:ea typeface="Verdana" panose="020B0604030504040204" pitchFamily="34" charset="0"/>
                          <a:cs typeface="Verdana" panose="020B0604030504040204" pitchFamily="34" charset="0"/>
                        </a:rPr>
                        <a:t> </a:t>
                      </a:r>
                      <a:endParaRPr lang="nl-NL" sz="1100"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extLst>
                  <a:ext uri="{0D108BD9-81ED-4DB2-BD59-A6C34878D82A}">
                    <a16:rowId xmlns:a16="http://schemas.microsoft.com/office/drawing/2014/main" val="3961788553"/>
                  </a:ext>
                </a:extLst>
              </a:tr>
            </a:tbl>
          </a:graphicData>
        </a:graphic>
      </p:graphicFrame>
      <p:graphicFrame>
        <p:nvGraphicFramePr>
          <p:cNvPr id="12" name="Tabel 11">
            <a:extLst>
              <a:ext uri="{FF2B5EF4-FFF2-40B4-BE49-F238E27FC236}">
                <a16:creationId xmlns:a16="http://schemas.microsoft.com/office/drawing/2014/main" id="{47394A0B-42E5-4512-830E-438AF1ABA2DE}"/>
              </a:ext>
            </a:extLst>
          </p:cNvPr>
          <p:cNvGraphicFramePr>
            <a:graphicFrameLocks noGrp="1"/>
          </p:cNvGraphicFramePr>
          <p:nvPr>
            <p:extLst>
              <p:ext uri="{D42A27DB-BD31-4B8C-83A1-F6EECF244321}">
                <p14:modId xmlns:p14="http://schemas.microsoft.com/office/powerpoint/2010/main" val="1946911148"/>
              </p:ext>
            </p:extLst>
          </p:nvPr>
        </p:nvGraphicFramePr>
        <p:xfrm>
          <a:off x="1473750" y="4453990"/>
          <a:ext cx="5114474" cy="1207257"/>
        </p:xfrm>
        <a:graphic>
          <a:graphicData uri="http://schemas.openxmlformats.org/drawingml/2006/table">
            <a:tbl>
              <a:tblPr firstRow="1" firstCol="1" lastRow="1" lastCol="1" bandRow="1" bandCol="1"/>
              <a:tblGrid>
                <a:gridCol w="3996640">
                  <a:extLst>
                    <a:ext uri="{9D8B030D-6E8A-4147-A177-3AD203B41FA5}">
                      <a16:colId xmlns:a16="http://schemas.microsoft.com/office/drawing/2014/main" val="2114756676"/>
                    </a:ext>
                  </a:extLst>
                </a:gridCol>
                <a:gridCol w="1117834">
                  <a:extLst>
                    <a:ext uri="{9D8B030D-6E8A-4147-A177-3AD203B41FA5}">
                      <a16:colId xmlns:a16="http://schemas.microsoft.com/office/drawing/2014/main" val="3780326448"/>
                    </a:ext>
                  </a:extLst>
                </a:gridCol>
              </a:tblGrid>
              <a:tr h="493878">
                <a:tc gridSpan="2">
                  <a:txBody>
                    <a:bodyPr/>
                    <a:lstStyle/>
                    <a:p>
                      <a:pPr marL="127000">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Reconciliation of income statement and</a:t>
                      </a:r>
                      <a:endParaRPr lang="nl-NL" sz="1100">
                        <a:effectLst/>
                        <a:latin typeface="Verdana" panose="020B0604030504040204" pitchFamily="34" charset="0"/>
                        <a:ea typeface="Verdana" panose="020B0604030504040204" pitchFamily="34" charset="0"/>
                        <a:cs typeface="Verdana" panose="020B0604030504040204" pitchFamily="34" charset="0"/>
                      </a:endParaRPr>
                    </a:p>
                    <a:p>
                      <a:pPr marL="127000">
                        <a:lnSpc>
                          <a:spcPts val="1205"/>
                        </a:lnSpc>
                        <a:spcBef>
                          <a:spcPts val="18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balance sheet</a:t>
                      </a:r>
                      <a:r>
                        <a:rPr lang="en-US" sz="1000" i="1">
                          <a:effectLst/>
                          <a:latin typeface="Verdana" panose="020B0604030504040204" pitchFamily="34" charset="0"/>
                          <a:ea typeface="Verdana" panose="020B0604030504040204" pitchFamily="34" charset="0"/>
                          <a:cs typeface="Verdana" panose="020B0604030504040204" pitchFamily="34" charset="0"/>
                        </a:rPr>
                        <a:t>:</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hMerge="1">
                  <a:txBody>
                    <a:bodyPr/>
                    <a:lstStyle/>
                    <a:p>
                      <a:endParaRPr lang="nl-NL"/>
                    </a:p>
                  </a:txBody>
                  <a:tcPr/>
                </a:tc>
                <a:extLst>
                  <a:ext uri="{0D108BD9-81ED-4DB2-BD59-A6C34878D82A}">
                    <a16:rowId xmlns:a16="http://schemas.microsoft.com/office/drawing/2014/main" val="3249317089"/>
                  </a:ext>
                </a:extLst>
              </a:tr>
              <a:tr h="237793">
                <a:tc>
                  <a:txBody>
                    <a:bodyPr/>
                    <a:lstStyle/>
                    <a:p>
                      <a:pPr marL="127000">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Equity 31/12</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R="66040" algn="r">
                        <a:lnSpc>
                          <a:spcPts val="1205"/>
                        </a:lnSpc>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62,950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extLst>
                  <a:ext uri="{0D108BD9-81ED-4DB2-BD59-A6C34878D82A}">
                    <a16:rowId xmlns:a16="http://schemas.microsoft.com/office/drawing/2014/main" val="2934235059"/>
                  </a:ext>
                </a:extLst>
              </a:tr>
              <a:tr h="256085">
                <a:tc>
                  <a:txBody>
                    <a:bodyPr/>
                    <a:lstStyle/>
                    <a:p>
                      <a:pPr marL="127000">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Equity 1/1</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R="66040" algn="r">
                        <a:spcBef>
                          <a:spcPts val="9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58,000</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590487"/>
                  </a:ext>
                </a:extLst>
              </a:tr>
              <a:tr h="219501">
                <a:tc>
                  <a:txBody>
                    <a:bodyPr/>
                    <a:lstStyle/>
                    <a:p>
                      <a:pPr marL="127000">
                        <a:lnSpc>
                          <a:spcPts val="1110"/>
                        </a:lnSpc>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Equity increase = profit</a:t>
                      </a:r>
                      <a:endParaRPr lang="nl-NL" sz="110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tcPr>
                </a:tc>
                <a:tc>
                  <a:txBody>
                    <a:bodyPr/>
                    <a:lstStyle/>
                    <a:p>
                      <a:pPr marR="66040" algn="r">
                        <a:lnSpc>
                          <a:spcPts val="1110"/>
                        </a:lnSpc>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4,950</a:t>
                      </a:r>
                      <a:endParaRPr lang="nl-NL" sz="1100"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173352938"/>
                  </a:ext>
                </a:extLst>
              </a:tr>
            </a:tbl>
          </a:graphicData>
        </a:graphic>
      </p:graphicFrame>
    </p:spTree>
    <p:extLst>
      <p:ext uri="{BB962C8B-B14F-4D97-AF65-F5344CB8AC3E}">
        <p14:creationId xmlns:p14="http://schemas.microsoft.com/office/powerpoint/2010/main" val="16769966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59632" y="576008"/>
            <a:ext cx="7632048" cy="548736"/>
          </a:xfrm>
        </p:spPr>
        <p:txBody>
          <a:bodyPr>
            <a:normAutofit fontScale="90000"/>
          </a:bodyPr>
          <a:lstStyle/>
          <a:p>
            <a:r>
              <a:rPr lang="nl-BE" dirty="0"/>
              <a:t>         </a:t>
            </a:r>
            <a:br>
              <a:rPr lang="nl-BE" dirty="0"/>
            </a:br>
            <a:r>
              <a:rPr lang="nl-BE" dirty="0"/>
              <a:t>   III Impact on Cash /Profit ??</a:t>
            </a:r>
            <a:br>
              <a:rPr lang="nl-BE" dirty="0"/>
            </a:br>
            <a:r>
              <a:rPr lang="nl-BE" dirty="0"/>
              <a:t>			</a:t>
            </a:r>
          </a:p>
        </p:txBody>
      </p:sp>
    </p:spTree>
    <p:extLst>
      <p:ext uri="{BB962C8B-B14F-4D97-AF65-F5344CB8AC3E}">
        <p14:creationId xmlns:p14="http://schemas.microsoft.com/office/powerpoint/2010/main" val="3457264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2400" dirty="0"/>
              <a:t>Cash flow vs. Profit</a:t>
            </a:r>
          </a:p>
        </p:txBody>
      </p:sp>
      <p:graphicFrame>
        <p:nvGraphicFramePr>
          <p:cNvPr id="4" name="Tijdelijke aanduiding voor tabel 3"/>
          <p:cNvGraphicFramePr>
            <a:graphicFrameLocks noGrp="1"/>
          </p:cNvGraphicFramePr>
          <p:nvPr>
            <p:ph type="tbl" idx="4294967295"/>
            <p:extLst>
              <p:ext uri="{D42A27DB-BD31-4B8C-83A1-F6EECF244321}">
                <p14:modId xmlns:p14="http://schemas.microsoft.com/office/powerpoint/2010/main" val="837061465"/>
              </p:ext>
            </p:extLst>
          </p:nvPr>
        </p:nvGraphicFramePr>
        <p:xfrm>
          <a:off x="1691680" y="1340768"/>
          <a:ext cx="6994524" cy="5184574"/>
        </p:xfrm>
        <a:graphic>
          <a:graphicData uri="http://schemas.openxmlformats.org/drawingml/2006/table">
            <a:tbl>
              <a:tblPr firstRow="1" bandRow="1">
                <a:tableStyleId>{5C22544A-7EE6-4342-B048-85BDC9FD1C3A}</a:tableStyleId>
              </a:tblPr>
              <a:tblGrid>
                <a:gridCol w="1748631">
                  <a:extLst>
                    <a:ext uri="{9D8B030D-6E8A-4147-A177-3AD203B41FA5}">
                      <a16:colId xmlns:a16="http://schemas.microsoft.com/office/drawing/2014/main" val="20000"/>
                    </a:ext>
                  </a:extLst>
                </a:gridCol>
                <a:gridCol w="1748631">
                  <a:extLst>
                    <a:ext uri="{9D8B030D-6E8A-4147-A177-3AD203B41FA5}">
                      <a16:colId xmlns:a16="http://schemas.microsoft.com/office/drawing/2014/main" val="20001"/>
                    </a:ext>
                  </a:extLst>
                </a:gridCol>
                <a:gridCol w="1748631">
                  <a:extLst>
                    <a:ext uri="{9D8B030D-6E8A-4147-A177-3AD203B41FA5}">
                      <a16:colId xmlns:a16="http://schemas.microsoft.com/office/drawing/2014/main" val="20002"/>
                    </a:ext>
                  </a:extLst>
                </a:gridCol>
                <a:gridCol w="1748631">
                  <a:extLst>
                    <a:ext uri="{9D8B030D-6E8A-4147-A177-3AD203B41FA5}">
                      <a16:colId xmlns:a16="http://schemas.microsoft.com/office/drawing/2014/main" val="20003"/>
                    </a:ext>
                  </a:extLst>
                </a:gridCol>
              </a:tblGrid>
              <a:tr h="730190">
                <a:tc>
                  <a:txBody>
                    <a:bodyPr/>
                    <a:lstStyle/>
                    <a:p>
                      <a:endParaRPr lang="nl-NL" sz="1600" dirty="0"/>
                    </a:p>
                  </a:txBody>
                  <a:tcPr>
                    <a:solidFill>
                      <a:srgbClr val="002060"/>
                    </a:solidFill>
                  </a:tcPr>
                </a:tc>
                <a:tc>
                  <a:txBody>
                    <a:bodyPr/>
                    <a:lstStyle/>
                    <a:p>
                      <a:r>
                        <a:rPr lang="nl-NL" sz="1600" b="0" dirty="0"/>
                        <a:t>Cash </a:t>
                      </a:r>
                      <a:r>
                        <a:rPr lang="nl-NL" sz="1600" b="0" dirty="0" err="1"/>
                        <a:t>inflow</a:t>
                      </a:r>
                      <a:r>
                        <a:rPr lang="nl-NL" sz="1600" b="0" dirty="0"/>
                        <a:t>/</a:t>
                      </a:r>
                    </a:p>
                    <a:p>
                      <a:r>
                        <a:rPr lang="nl-NL" sz="1600" b="0" dirty="0"/>
                        <a:t>Cast </a:t>
                      </a:r>
                      <a:r>
                        <a:rPr lang="nl-NL" sz="1600" b="0" dirty="0" err="1"/>
                        <a:t>outflow</a:t>
                      </a:r>
                      <a:endParaRPr lang="nl-NL" sz="1600" b="0" dirty="0"/>
                    </a:p>
                  </a:txBody>
                  <a:tcPr>
                    <a:solidFill>
                      <a:srgbClr val="002060"/>
                    </a:solidFill>
                  </a:tcPr>
                </a:tc>
                <a:tc>
                  <a:txBody>
                    <a:bodyPr/>
                    <a:lstStyle/>
                    <a:p>
                      <a:r>
                        <a:rPr lang="nl-NL" sz="1600" b="0" dirty="0" err="1"/>
                        <a:t>Revenue</a:t>
                      </a:r>
                      <a:r>
                        <a:rPr lang="nl-NL" sz="1600" b="0" dirty="0"/>
                        <a:t>/</a:t>
                      </a:r>
                    </a:p>
                    <a:p>
                      <a:r>
                        <a:rPr lang="nl-NL" sz="1600" b="0" dirty="0" err="1"/>
                        <a:t>Costs</a:t>
                      </a:r>
                      <a:endParaRPr lang="nl-NL" sz="1600" b="0" dirty="0"/>
                    </a:p>
                  </a:txBody>
                  <a:tcPr>
                    <a:solidFill>
                      <a:srgbClr val="002060"/>
                    </a:solidFill>
                  </a:tcPr>
                </a:tc>
                <a:tc>
                  <a:txBody>
                    <a:bodyPr/>
                    <a:lstStyle/>
                    <a:p>
                      <a:r>
                        <a:rPr lang="nl-NL" sz="1600" b="0" dirty="0" err="1"/>
                        <a:t>Difference</a:t>
                      </a:r>
                      <a:r>
                        <a:rPr lang="nl-NL" sz="1600" b="0" dirty="0"/>
                        <a:t> </a:t>
                      </a:r>
                      <a:r>
                        <a:rPr lang="nl-NL" sz="1600" b="0" dirty="0" err="1"/>
                        <a:t>on</a:t>
                      </a:r>
                      <a:r>
                        <a:rPr lang="nl-NL" sz="1600" b="0" dirty="0"/>
                        <a:t> </a:t>
                      </a:r>
                      <a:r>
                        <a:rPr lang="nl-NL" sz="1600" b="0" dirty="0" err="1"/>
                        <a:t>balance</a:t>
                      </a:r>
                      <a:r>
                        <a:rPr lang="nl-NL" sz="1600" b="0" dirty="0"/>
                        <a:t> sheet</a:t>
                      </a:r>
                    </a:p>
                  </a:txBody>
                  <a:tcPr>
                    <a:solidFill>
                      <a:srgbClr val="002060"/>
                    </a:solidFill>
                  </a:tcPr>
                </a:tc>
                <a:extLst>
                  <a:ext uri="{0D108BD9-81ED-4DB2-BD59-A6C34878D82A}">
                    <a16:rowId xmlns:a16="http://schemas.microsoft.com/office/drawing/2014/main" val="10000"/>
                  </a:ext>
                </a:extLst>
              </a:tr>
              <a:tr h="859060">
                <a:tc>
                  <a:txBody>
                    <a:bodyPr/>
                    <a:lstStyle/>
                    <a:p>
                      <a:r>
                        <a:rPr lang="nl-NL" sz="1600" dirty="0" err="1"/>
                        <a:t>Sales</a:t>
                      </a:r>
                      <a:endParaRPr lang="nl-NL" sz="1600" dirty="0"/>
                    </a:p>
                  </a:txBody>
                  <a:tcPr/>
                </a:tc>
                <a:tc>
                  <a:txBody>
                    <a:bodyPr/>
                    <a:lstStyle/>
                    <a:p>
                      <a:pPr algn="ctr"/>
                      <a:r>
                        <a:rPr lang="nl-NL" sz="1600" i="1" dirty="0">
                          <a:solidFill>
                            <a:srgbClr val="FF0000"/>
                          </a:solidFill>
                        </a:rPr>
                        <a:t>Cash </a:t>
                      </a:r>
                      <a:r>
                        <a:rPr lang="nl-NL" sz="1600" i="1" dirty="0" err="1">
                          <a:solidFill>
                            <a:srgbClr val="FF0000"/>
                          </a:solidFill>
                        </a:rPr>
                        <a:t>inflow</a:t>
                      </a:r>
                      <a:endParaRPr lang="nl-NL" sz="1600" i="1" dirty="0">
                        <a:solidFill>
                          <a:srgbClr val="FF0000"/>
                        </a:solidFill>
                      </a:endParaRPr>
                    </a:p>
                    <a:p>
                      <a:pPr algn="ctr"/>
                      <a:r>
                        <a:rPr lang="nl-NL" sz="1600" dirty="0" err="1">
                          <a:solidFill>
                            <a:schemeClr val="tx1"/>
                          </a:solidFill>
                        </a:rPr>
                        <a:t>Payment</a:t>
                      </a:r>
                      <a:r>
                        <a:rPr lang="nl-NL" sz="1600" dirty="0">
                          <a:solidFill>
                            <a:schemeClr val="tx1"/>
                          </a:solidFill>
                        </a:rPr>
                        <a:t> </a:t>
                      </a:r>
                      <a:r>
                        <a:rPr lang="nl-NL" sz="1600" dirty="0" err="1">
                          <a:solidFill>
                            <a:schemeClr val="tx1"/>
                          </a:solidFill>
                        </a:rPr>
                        <a:t>by</a:t>
                      </a:r>
                      <a:r>
                        <a:rPr lang="nl-NL" sz="1600" dirty="0">
                          <a:solidFill>
                            <a:schemeClr val="tx1"/>
                          </a:solidFill>
                        </a:rPr>
                        <a:t> customer</a:t>
                      </a:r>
                    </a:p>
                  </a:txBody>
                  <a:tcPr/>
                </a:tc>
                <a:tc>
                  <a:txBody>
                    <a:bodyPr/>
                    <a:lstStyle/>
                    <a:p>
                      <a:pPr algn="ctr"/>
                      <a:r>
                        <a:rPr lang="nl-NL" sz="1600" i="1" dirty="0" err="1">
                          <a:solidFill>
                            <a:srgbClr val="FF0000"/>
                          </a:solidFill>
                        </a:rPr>
                        <a:t>Revenue</a:t>
                      </a:r>
                      <a:endParaRPr lang="nl-NL" sz="1600" i="1" dirty="0">
                        <a:solidFill>
                          <a:srgbClr val="FF0000"/>
                        </a:solidFill>
                      </a:endParaRPr>
                    </a:p>
                    <a:p>
                      <a:pPr algn="ctr"/>
                      <a:r>
                        <a:rPr lang="nl-NL" sz="1600" dirty="0" err="1">
                          <a:solidFill>
                            <a:schemeClr val="tx1"/>
                          </a:solidFill>
                        </a:rPr>
                        <a:t>Activities</a:t>
                      </a:r>
                      <a:r>
                        <a:rPr lang="nl-NL" sz="1600" dirty="0">
                          <a:solidFill>
                            <a:schemeClr val="tx1"/>
                          </a:solidFill>
                        </a:rPr>
                        <a:t> </a:t>
                      </a:r>
                      <a:r>
                        <a:rPr lang="nl-NL" sz="1600" dirty="0" err="1">
                          <a:solidFill>
                            <a:schemeClr val="tx1"/>
                          </a:solidFill>
                        </a:rPr>
                        <a:t>for</a:t>
                      </a:r>
                      <a:r>
                        <a:rPr lang="nl-NL" sz="1600" dirty="0">
                          <a:solidFill>
                            <a:schemeClr val="tx1"/>
                          </a:solidFill>
                        </a:rPr>
                        <a:t> </a:t>
                      </a:r>
                      <a:r>
                        <a:rPr lang="nl-NL" sz="1600" dirty="0" err="1">
                          <a:solidFill>
                            <a:schemeClr val="tx1"/>
                          </a:solidFill>
                        </a:rPr>
                        <a:t>customer</a:t>
                      </a:r>
                      <a:endParaRPr lang="nl-NL" sz="1600" dirty="0">
                        <a:solidFill>
                          <a:schemeClr val="tx1"/>
                        </a:solidFill>
                      </a:endParaRPr>
                    </a:p>
                  </a:txBody>
                  <a:tcPr/>
                </a:tc>
                <a:tc>
                  <a:txBody>
                    <a:bodyPr/>
                    <a:lstStyle/>
                    <a:p>
                      <a:pPr algn="ctr"/>
                      <a:r>
                        <a:rPr lang="nl-NL" sz="1600" dirty="0"/>
                        <a:t>Accounts </a:t>
                      </a:r>
                      <a:r>
                        <a:rPr lang="nl-NL" sz="1600" dirty="0" err="1"/>
                        <a:t>receivable</a:t>
                      </a:r>
                      <a:endParaRPr lang="nl-NL" sz="1600" dirty="0"/>
                    </a:p>
                  </a:txBody>
                  <a:tcPr/>
                </a:tc>
                <a:extLst>
                  <a:ext uri="{0D108BD9-81ED-4DB2-BD59-A6C34878D82A}">
                    <a16:rowId xmlns:a16="http://schemas.microsoft.com/office/drawing/2014/main" val="10001"/>
                  </a:ext>
                </a:extLst>
              </a:tr>
              <a:tr h="859060">
                <a:tc>
                  <a:txBody>
                    <a:bodyPr/>
                    <a:lstStyle/>
                    <a:p>
                      <a:r>
                        <a:rPr lang="nl-NL" sz="1600" dirty="0" err="1"/>
                        <a:t>Fixed</a:t>
                      </a:r>
                      <a:r>
                        <a:rPr lang="nl-NL" sz="1600" dirty="0"/>
                        <a:t> </a:t>
                      </a:r>
                      <a:r>
                        <a:rPr lang="nl-NL" sz="1600" dirty="0" err="1"/>
                        <a:t>assets</a:t>
                      </a:r>
                      <a:endParaRPr lang="nl-NL" sz="1600" dirty="0"/>
                    </a:p>
                  </a:txBody>
                  <a:tcPr/>
                </a:tc>
                <a:tc>
                  <a:txBody>
                    <a:bodyPr/>
                    <a:lstStyle/>
                    <a:p>
                      <a:pPr algn="ctr"/>
                      <a:r>
                        <a:rPr lang="nl-NL" sz="1600" i="1" dirty="0">
                          <a:solidFill>
                            <a:srgbClr val="FF0000"/>
                          </a:solidFill>
                        </a:rPr>
                        <a:t>Cash </a:t>
                      </a:r>
                      <a:r>
                        <a:rPr lang="nl-NL" sz="1600" i="1" dirty="0" err="1">
                          <a:solidFill>
                            <a:srgbClr val="FF0000"/>
                          </a:solidFill>
                        </a:rPr>
                        <a:t>outflow</a:t>
                      </a:r>
                      <a:endParaRPr lang="nl-NL" sz="1600" i="1" dirty="0">
                        <a:solidFill>
                          <a:srgbClr val="FF0000"/>
                        </a:solidFill>
                      </a:endParaRPr>
                    </a:p>
                    <a:p>
                      <a:pPr algn="ctr"/>
                      <a:r>
                        <a:rPr lang="nl-NL" sz="1600" dirty="0" err="1">
                          <a:solidFill>
                            <a:schemeClr val="tx1"/>
                          </a:solidFill>
                        </a:rPr>
                        <a:t>Purchase</a:t>
                      </a:r>
                      <a:endParaRPr lang="nl-NL" sz="1600" dirty="0">
                        <a:solidFill>
                          <a:schemeClr val="tx1"/>
                        </a:solidFill>
                      </a:endParaRPr>
                    </a:p>
                  </a:txBody>
                  <a:tcPr/>
                </a:tc>
                <a:tc>
                  <a:txBody>
                    <a:bodyPr/>
                    <a:lstStyle/>
                    <a:p>
                      <a:pPr algn="ctr"/>
                      <a:r>
                        <a:rPr lang="nl-NL" sz="1600" i="1" dirty="0" err="1">
                          <a:solidFill>
                            <a:srgbClr val="FF0000"/>
                          </a:solidFill>
                        </a:rPr>
                        <a:t>Costs</a:t>
                      </a:r>
                      <a:endParaRPr lang="nl-NL" sz="1600" i="1" dirty="0">
                        <a:solidFill>
                          <a:srgbClr val="FF0000"/>
                        </a:solidFill>
                      </a:endParaRPr>
                    </a:p>
                    <a:p>
                      <a:pPr algn="ctr"/>
                      <a:r>
                        <a:rPr lang="nl-NL" sz="1600" dirty="0" err="1">
                          <a:solidFill>
                            <a:schemeClr val="tx1"/>
                          </a:solidFill>
                        </a:rPr>
                        <a:t>Depreciation</a:t>
                      </a:r>
                      <a:endParaRPr lang="nl-NL" sz="1600" dirty="0">
                        <a:solidFill>
                          <a:schemeClr val="tx1"/>
                        </a:solidFill>
                      </a:endParaRPr>
                    </a:p>
                  </a:txBody>
                  <a:tcPr/>
                </a:tc>
                <a:tc>
                  <a:txBody>
                    <a:bodyPr/>
                    <a:lstStyle/>
                    <a:p>
                      <a:pPr algn="ctr"/>
                      <a:r>
                        <a:rPr lang="nl-NL" sz="1600" dirty="0" err="1"/>
                        <a:t>Book</a:t>
                      </a:r>
                      <a:r>
                        <a:rPr lang="nl-NL" sz="1600" dirty="0"/>
                        <a:t> </a:t>
                      </a:r>
                      <a:r>
                        <a:rPr lang="nl-NL" sz="1600" dirty="0" err="1"/>
                        <a:t>value</a:t>
                      </a:r>
                      <a:endParaRPr lang="nl-NL" sz="1600" dirty="0"/>
                    </a:p>
                  </a:txBody>
                  <a:tcPr/>
                </a:tc>
                <a:extLst>
                  <a:ext uri="{0D108BD9-81ED-4DB2-BD59-A6C34878D82A}">
                    <a16:rowId xmlns:a16="http://schemas.microsoft.com/office/drawing/2014/main" val="10002"/>
                  </a:ext>
                </a:extLst>
              </a:tr>
              <a:tr h="1622668">
                <a:tc>
                  <a:txBody>
                    <a:bodyPr/>
                    <a:lstStyle/>
                    <a:p>
                      <a:r>
                        <a:rPr lang="nl-NL" sz="1600" dirty="0" err="1"/>
                        <a:t>Loans</a:t>
                      </a:r>
                      <a:r>
                        <a:rPr lang="nl-NL" sz="1600" dirty="0"/>
                        <a:t>/Credit</a:t>
                      </a:r>
                    </a:p>
                  </a:txBody>
                  <a:tcPr/>
                </a:tc>
                <a:tc>
                  <a:txBody>
                    <a:bodyPr/>
                    <a:lstStyle/>
                    <a:p>
                      <a:pPr algn="ctr"/>
                      <a:r>
                        <a:rPr lang="nl-NL" sz="1600" i="1" dirty="0">
                          <a:solidFill>
                            <a:srgbClr val="FF0000"/>
                          </a:solidFill>
                        </a:rPr>
                        <a:t>Cash </a:t>
                      </a:r>
                      <a:r>
                        <a:rPr lang="nl-NL" sz="1600" i="1" dirty="0" err="1">
                          <a:solidFill>
                            <a:srgbClr val="FF0000"/>
                          </a:solidFill>
                        </a:rPr>
                        <a:t>inflow</a:t>
                      </a:r>
                      <a:endParaRPr lang="nl-NL" sz="1600" i="1" dirty="0">
                        <a:solidFill>
                          <a:srgbClr val="FF0000"/>
                        </a:solidFill>
                      </a:endParaRPr>
                    </a:p>
                    <a:p>
                      <a:pPr algn="ctr"/>
                      <a:r>
                        <a:rPr lang="nl-NL" sz="1600" dirty="0" err="1"/>
                        <a:t>Amount</a:t>
                      </a:r>
                      <a:endParaRPr lang="nl-NL" sz="1600" dirty="0"/>
                    </a:p>
                    <a:p>
                      <a:pPr algn="ctr"/>
                      <a:r>
                        <a:rPr lang="nl-NL" sz="1600" i="1" dirty="0">
                          <a:solidFill>
                            <a:srgbClr val="FF0000"/>
                          </a:solidFill>
                        </a:rPr>
                        <a:t>Cash </a:t>
                      </a:r>
                      <a:r>
                        <a:rPr lang="nl-NL" sz="1600" i="1" dirty="0" err="1">
                          <a:solidFill>
                            <a:srgbClr val="FF0000"/>
                          </a:solidFill>
                        </a:rPr>
                        <a:t>outflow</a:t>
                      </a:r>
                      <a:endParaRPr lang="nl-NL" sz="1600" i="1" dirty="0">
                        <a:solidFill>
                          <a:srgbClr val="FF0000"/>
                        </a:solidFill>
                      </a:endParaRPr>
                    </a:p>
                    <a:p>
                      <a:pPr algn="ctr"/>
                      <a:r>
                        <a:rPr lang="nl-NL" sz="1600" dirty="0" err="1"/>
                        <a:t>Repayment</a:t>
                      </a:r>
                      <a:endParaRPr lang="nl-NL" sz="1600" dirty="0"/>
                    </a:p>
                    <a:p>
                      <a:pPr algn="ctr"/>
                      <a:r>
                        <a:rPr lang="nl-NL" sz="1600" i="1" dirty="0">
                          <a:solidFill>
                            <a:srgbClr val="FF0000"/>
                          </a:solidFill>
                        </a:rPr>
                        <a:t>Cash </a:t>
                      </a:r>
                      <a:r>
                        <a:rPr lang="nl-NL" sz="1600" i="1" dirty="0" err="1">
                          <a:solidFill>
                            <a:srgbClr val="FF0000"/>
                          </a:solidFill>
                        </a:rPr>
                        <a:t>outflow</a:t>
                      </a:r>
                      <a:endParaRPr lang="nl-NL" sz="1600" i="1" dirty="0">
                        <a:solidFill>
                          <a:srgbClr val="FF0000"/>
                        </a:solidFill>
                      </a:endParaRPr>
                    </a:p>
                    <a:p>
                      <a:pPr algn="ctr"/>
                      <a:r>
                        <a:rPr lang="nl-NL" sz="1600" dirty="0"/>
                        <a:t>Interest</a:t>
                      </a:r>
                    </a:p>
                  </a:txBody>
                  <a:tcPr/>
                </a:tc>
                <a:tc>
                  <a:txBody>
                    <a:bodyPr/>
                    <a:lstStyle/>
                    <a:p>
                      <a:pPr algn="ctr"/>
                      <a:endParaRPr lang="nl-NL" sz="1600" dirty="0"/>
                    </a:p>
                    <a:p>
                      <a:pPr algn="ctr"/>
                      <a:endParaRPr lang="nl-NL" sz="1600" dirty="0"/>
                    </a:p>
                    <a:p>
                      <a:pPr algn="ctr"/>
                      <a:endParaRPr lang="nl-NL" sz="1600" dirty="0"/>
                    </a:p>
                    <a:p>
                      <a:pPr algn="ctr"/>
                      <a:endParaRPr lang="nl-NL" sz="1600" dirty="0"/>
                    </a:p>
                    <a:p>
                      <a:pPr algn="ctr"/>
                      <a:r>
                        <a:rPr lang="nl-NL" sz="1600" i="1" dirty="0" err="1">
                          <a:solidFill>
                            <a:srgbClr val="FF0000"/>
                          </a:solidFill>
                        </a:rPr>
                        <a:t>Costs</a:t>
                      </a:r>
                      <a:endParaRPr lang="nl-NL" sz="1600" i="1" dirty="0">
                        <a:solidFill>
                          <a:srgbClr val="FF0000"/>
                        </a:solidFill>
                      </a:endParaRPr>
                    </a:p>
                    <a:p>
                      <a:pPr algn="ctr"/>
                      <a:r>
                        <a:rPr lang="nl-NL" sz="1600" dirty="0"/>
                        <a:t>Interest</a:t>
                      </a:r>
                    </a:p>
                  </a:txBody>
                  <a:tcPr/>
                </a:tc>
                <a:tc>
                  <a:txBody>
                    <a:bodyPr/>
                    <a:lstStyle/>
                    <a:p>
                      <a:pPr algn="ctr"/>
                      <a:r>
                        <a:rPr lang="nl-NL" sz="1600" dirty="0" err="1"/>
                        <a:t>Liabilities</a:t>
                      </a:r>
                      <a:endParaRPr lang="nl-NL" sz="1600" dirty="0"/>
                    </a:p>
                    <a:p>
                      <a:pPr algn="ctr"/>
                      <a:endParaRPr lang="nl-NL" sz="1600" dirty="0"/>
                    </a:p>
                    <a:p>
                      <a:pPr algn="ctr"/>
                      <a:r>
                        <a:rPr lang="nl-NL" sz="1600" dirty="0" err="1"/>
                        <a:t>Liabilities</a:t>
                      </a:r>
                      <a:endParaRPr lang="nl-NL" sz="1600" dirty="0"/>
                    </a:p>
                    <a:p>
                      <a:pPr algn="ctr"/>
                      <a:endParaRPr lang="nl-NL" sz="1600" dirty="0"/>
                    </a:p>
                    <a:p>
                      <a:pPr algn="ctr"/>
                      <a:r>
                        <a:rPr lang="nl-NL" sz="1600" dirty="0"/>
                        <a:t>---</a:t>
                      </a:r>
                    </a:p>
                  </a:txBody>
                  <a:tcPr/>
                </a:tc>
                <a:extLst>
                  <a:ext uri="{0D108BD9-81ED-4DB2-BD59-A6C34878D82A}">
                    <a16:rowId xmlns:a16="http://schemas.microsoft.com/office/drawing/2014/main" val="10003"/>
                  </a:ext>
                </a:extLst>
              </a:tr>
              <a:tr h="1113596">
                <a:tc>
                  <a:txBody>
                    <a:bodyPr/>
                    <a:lstStyle/>
                    <a:p>
                      <a:r>
                        <a:rPr lang="nl-NL" sz="1600" dirty="0" err="1"/>
                        <a:t>Provisions</a:t>
                      </a:r>
                      <a:endParaRPr lang="nl-NL" sz="1600" dirty="0"/>
                    </a:p>
                  </a:txBody>
                  <a:tcPr/>
                </a:tc>
                <a:tc>
                  <a:txBody>
                    <a:bodyPr/>
                    <a:lstStyle/>
                    <a:p>
                      <a:pPr algn="ctr"/>
                      <a:endParaRPr lang="nl-NL" sz="1600" dirty="0"/>
                    </a:p>
                  </a:txBody>
                  <a:tcPr/>
                </a:tc>
                <a:tc>
                  <a:txBody>
                    <a:bodyPr/>
                    <a:lstStyle/>
                    <a:p>
                      <a:pPr algn="ctr"/>
                      <a:r>
                        <a:rPr lang="nl-NL" sz="1600" i="1" dirty="0" err="1">
                          <a:solidFill>
                            <a:srgbClr val="FF0000"/>
                          </a:solidFill>
                        </a:rPr>
                        <a:t>Costs</a:t>
                      </a:r>
                      <a:endParaRPr lang="nl-NL" sz="1600" i="1" dirty="0">
                        <a:solidFill>
                          <a:srgbClr val="FF0000"/>
                        </a:solidFill>
                      </a:endParaRPr>
                    </a:p>
                    <a:p>
                      <a:pPr algn="ctr"/>
                      <a:r>
                        <a:rPr lang="nl-NL" sz="1600" dirty="0" err="1"/>
                        <a:t>Increase</a:t>
                      </a:r>
                      <a:r>
                        <a:rPr lang="nl-NL" sz="1600" dirty="0"/>
                        <a:t> </a:t>
                      </a:r>
                      <a:r>
                        <a:rPr lang="nl-NL" sz="1600" dirty="0" err="1"/>
                        <a:t>provision</a:t>
                      </a:r>
                      <a:endParaRPr lang="nl-NL" sz="1600" dirty="0"/>
                    </a:p>
                    <a:p>
                      <a:pPr algn="ctr"/>
                      <a:endParaRPr lang="nl-NL" sz="1600" dirty="0"/>
                    </a:p>
                  </a:txBody>
                  <a:tcPr/>
                </a:tc>
                <a:tc>
                  <a:txBody>
                    <a:bodyPr/>
                    <a:lstStyle/>
                    <a:p>
                      <a:pPr algn="ctr"/>
                      <a:r>
                        <a:rPr lang="nl-NL" sz="1600" dirty="0" err="1"/>
                        <a:t>Provisions</a:t>
                      </a:r>
                      <a:endParaRPr lang="nl-NL" sz="16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43465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59632" y="576008"/>
            <a:ext cx="7632048" cy="548736"/>
          </a:xfrm>
        </p:spPr>
        <p:txBody>
          <a:bodyPr/>
          <a:lstStyle/>
          <a:p>
            <a:r>
              <a:rPr lang="nl-BE" dirty="0"/>
              <a:t>III Cash flow Ex1- La Paz-2016</a:t>
            </a:r>
          </a:p>
        </p:txBody>
      </p:sp>
      <p:graphicFrame>
        <p:nvGraphicFramePr>
          <p:cNvPr id="5" name="Tijdelijke aanduiding voor tabel 4"/>
          <p:cNvGraphicFramePr>
            <a:graphicFrameLocks noGrp="1"/>
          </p:cNvGraphicFramePr>
          <p:nvPr>
            <p:ph type="tbl" idx="4294967295"/>
            <p:extLst>
              <p:ext uri="{D42A27DB-BD31-4B8C-83A1-F6EECF244321}">
                <p14:modId xmlns:p14="http://schemas.microsoft.com/office/powerpoint/2010/main" val="73292865"/>
              </p:ext>
            </p:extLst>
          </p:nvPr>
        </p:nvGraphicFramePr>
        <p:xfrm>
          <a:off x="637433" y="1916832"/>
          <a:ext cx="8229600" cy="35052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370840">
                <a:tc>
                  <a:txBody>
                    <a:bodyPr/>
                    <a:lstStyle/>
                    <a:p>
                      <a:r>
                        <a:rPr lang="nl-BE" dirty="0">
                          <a:solidFill>
                            <a:schemeClr val="tx1"/>
                          </a:solidFill>
                        </a:rPr>
                        <a:t>Cash Flow La Paz</a:t>
                      </a:r>
                      <a:r>
                        <a:rPr lang="nl-BE" baseline="0" dirty="0">
                          <a:solidFill>
                            <a:schemeClr val="tx1"/>
                          </a:solidFill>
                        </a:rPr>
                        <a:t> 2016</a:t>
                      </a:r>
                    </a:p>
                    <a:p>
                      <a:endParaRPr lang="nl-BE" dirty="0">
                        <a:solidFill>
                          <a:schemeClr val="tx1"/>
                        </a:solidFill>
                      </a:endParaRPr>
                    </a:p>
                  </a:txBody>
                  <a:tcPr/>
                </a:tc>
                <a:tc>
                  <a:txBody>
                    <a:bodyPr/>
                    <a:lstStyle/>
                    <a:p>
                      <a:r>
                        <a:rPr lang="nl-BE" dirty="0">
                          <a:solidFill>
                            <a:schemeClr val="tx1"/>
                          </a:solidFill>
                        </a:rPr>
                        <a:t>Revenu/</a:t>
                      </a:r>
                    </a:p>
                    <a:p>
                      <a:r>
                        <a:rPr lang="nl-BE" dirty="0" err="1">
                          <a:solidFill>
                            <a:schemeClr val="tx1"/>
                          </a:solidFill>
                        </a:rPr>
                        <a:t>Cost</a:t>
                      </a:r>
                      <a:endParaRPr lang="nl-BE" dirty="0">
                        <a:solidFill>
                          <a:schemeClr val="tx1"/>
                        </a:solidFill>
                      </a:endParaRPr>
                    </a:p>
                  </a:txBody>
                  <a:tcPr/>
                </a:tc>
                <a:tc>
                  <a:txBody>
                    <a:bodyPr/>
                    <a:lstStyle/>
                    <a:p>
                      <a:r>
                        <a:rPr lang="nl-BE" dirty="0">
                          <a:solidFill>
                            <a:schemeClr val="tx1"/>
                          </a:solidFill>
                        </a:rPr>
                        <a:t>Cash flow</a:t>
                      </a:r>
                    </a:p>
                  </a:txBody>
                  <a:tcPr/>
                </a:tc>
                <a:tc>
                  <a:txBody>
                    <a:bodyPr/>
                    <a:lstStyle/>
                    <a:p>
                      <a:r>
                        <a:rPr lang="nl-BE" dirty="0" err="1">
                          <a:solidFill>
                            <a:schemeClr val="tx1"/>
                          </a:solidFill>
                        </a:rPr>
                        <a:t>Difference</a:t>
                      </a:r>
                      <a:endParaRPr lang="nl-BE" dirty="0">
                        <a:solidFill>
                          <a:schemeClr val="tx1"/>
                        </a:solidFill>
                      </a:endParaRPr>
                    </a:p>
                  </a:txBody>
                  <a:tcPr/>
                </a:tc>
                <a:tc>
                  <a:txBody>
                    <a:bodyPr/>
                    <a:lstStyle/>
                    <a:p>
                      <a:r>
                        <a:rPr lang="nl-BE" dirty="0">
                          <a:solidFill>
                            <a:schemeClr val="tx1"/>
                          </a:solidFill>
                        </a:rPr>
                        <a:t>Balance </a:t>
                      </a:r>
                    </a:p>
                    <a:p>
                      <a:r>
                        <a:rPr lang="nl-BE" dirty="0">
                          <a:solidFill>
                            <a:schemeClr val="tx1"/>
                          </a:solidFill>
                        </a:rPr>
                        <a:t>Sheet</a:t>
                      </a:r>
                    </a:p>
                    <a:p>
                      <a:endParaRPr lang="nl-BE" dirty="0">
                        <a:solidFill>
                          <a:schemeClr val="tx1"/>
                        </a:solidFill>
                      </a:endParaRPr>
                    </a:p>
                  </a:txBody>
                  <a:tcPr/>
                </a:tc>
                <a:extLst>
                  <a:ext uri="{0D108BD9-81ED-4DB2-BD59-A6C34878D82A}">
                    <a16:rowId xmlns:a16="http://schemas.microsoft.com/office/drawing/2014/main" val="10000"/>
                  </a:ext>
                </a:extLst>
              </a:tr>
              <a:tr h="133216">
                <a:tc>
                  <a:txBody>
                    <a:bodyPr/>
                    <a:lstStyle/>
                    <a:p>
                      <a:pPr marL="0" algn="l" defTabSz="914400" rtl="0" eaLnBrk="1" latinLnBrk="0" hangingPunct="1"/>
                      <a:r>
                        <a:rPr lang="nl-BE" sz="1400" kern="1200" dirty="0">
                          <a:solidFill>
                            <a:schemeClr val="dk1"/>
                          </a:solidFill>
                          <a:latin typeface="+mn-lt"/>
                          <a:ea typeface="+mn-ea"/>
                          <a:cs typeface="+mn-cs"/>
                        </a:rPr>
                        <a:t>Sales</a:t>
                      </a:r>
                    </a:p>
                  </a:txBody>
                  <a:tcPr/>
                </a:tc>
                <a:tc>
                  <a:txBody>
                    <a:bodyPr/>
                    <a:lstStyle/>
                    <a:p>
                      <a:pPr algn="ctr"/>
                      <a:r>
                        <a:rPr lang="nl-BE" dirty="0"/>
                        <a:t>+30000</a:t>
                      </a:r>
                    </a:p>
                  </a:txBody>
                  <a:tcPr/>
                </a:tc>
                <a:tc>
                  <a:txBody>
                    <a:bodyPr/>
                    <a:lstStyle/>
                    <a:p>
                      <a:pPr algn="ctr"/>
                      <a:r>
                        <a:rPr lang="nl-BE" dirty="0"/>
                        <a:t>+28000</a:t>
                      </a:r>
                    </a:p>
                  </a:txBody>
                  <a:tcPr/>
                </a:tc>
                <a:tc>
                  <a:txBody>
                    <a:bodyPr/>
                    <a:lstStyle/>
                    <a:p>
                      <a:pPr algn="ctr"/>
                      <a:r>
                        <a:rPr lang="nl-BE" dirty="0"/>
                        <a:t>2000</a:t>
                      </a:r>
                    </a:p>
                  </a:txBody>
                  <a:tcPr/>
                </a:tc>
                <a:tc>
                  <a:txBody>
                    <a:bodyPr/>
                    <a:lstStyle/>
                    <a:p>
                      <a:pPr marL="0" algn="l" defTabSz="914400" rtl="0" eaLnBrk="1" latinLnBrk="0" hangingPunct="1"/>
                      <a:r>
                        <a:rPr lang="nl-BE" sz="1600" kern="1200" dirty="0">
                          <a:solidFill>
                            <a:schemeClr val="dk1"/>
                          </a:solidFill>
                          <a:latin typeface="+mn-lt"/>
                          <a:ea typeface="+mn-ea"/>
                          <a:cs typeface="+mn-cs"/>
                        </a:rPr>
                        <a:t>Account </a:t>
                      </a:r>
                      <a:r>
                        <a:rPr lang="nl-BE" sz="1600" kern="1200" dirty="0" err="1">
                          <a:solidFill>
                            <a:schemeClr val="dk1"/>
                          </a:solidFill>
                          <a:latin typeface="+mn-lt"/>
                          <a:ea typeface="+mn-ea"/>
                          <a:cs typeface="+mn-cs"/>
                        </a:rPr>
                        <a:t>Rec</a:t>
                      </a:r>
                      <a:endParaRPr lang="nl-BE" sz="1600" kern="1200" dirty="0">
                        <a:solidFill>
                          <a:schemeClr val="dk1"/>
                        </a:solidFill>
                        <a:latin typeface="+mn-lt"/>
                        <a:ea typeface="+mn-ea"/>
                        <a:cs typeface="+mn-cs"/>
                      </a:endParaRPr>
                    </a:p>
                  </a:txBody>
                  <a:tcPr/>
                </a:tc>
                <a:extLst>
                  <a:ext uri="{0D108BD9-81ED-4DB2-BD59-A6C34878D82A}">
                    <a16:rowId xmlns:a16="http://schemas.microsoft.com/office/drawing/2014/main" val="10001"/>
                  </a:ext>
                </a:extLst>
              </a:tr>
              <a:tr h="370840">
                <a:tc>
                  <a:txBody>
                    <a:bodyPr/>
                    <a:lstStyle/>
                    <a:p>
                      <a:pPr marL="0" algn="l" defTabSz="914400" rtl="0" eaLnBrk="1" latinLnBrk="0" hangingPunct="1"/>
                      <a:r>
                        <a:rPr lang="nl-BE" sz="1400" kern="1200" dirty="0">
                          <a:solidFill>
                            <a:schemeClr val="dk1"/>
                          </a:solidFill>
                          <a:latin typeface="+mn-lt"/>
                          <a:ea typeface="+mn-ea"/>
                          <a:cs typeface="+mn-cs"/>
                        </a:rPr>
                        <a:t>Rent</a:t>
                      </a:r>
                    </a:p>
                  </a:txBody>
                  <a:tcPr/>
                </a:tc>
                <a:tc>
                  <a:txBody>
                    <a:bodyPr/>
                    <a:lstStyle/>
                    <a:p>
                      <a:pPr algn="ctr"/>
                      <a:r>
                        <a:rPr lang="nl-BE" dirty="0"/>
                        <a:t>-6000</a:t>
                      </a:r>
                    </a:p>
                  </a:txBody>
                  <a:tcPr/>
                </a:tc>
                <a:tc>
                  <a:txBody>
                    <a:bodyPr/>
                    <a:lstStyle/>
                    <a:p>
                      <a:pPr algn="ctr"/>
                      <a:r>
                        <a:rPr lang="nl-BE" dirty="0"/>
                        <a:t>-5500</a:t>
                      </a:r>
                    </a:p>
                  </a:txBody>
                  <a:tcPr/>
                </a:tc>
                <a:tc>
                  <a:txBody>
                    <a:bodyPr/>
                    <a:lstStyle/>
                    <a:p>
                      <a:pPr algn="ctr"/>
                      <a:r>
                        <a:rPr lang="nl-BE" dirty="0"/>
                        <a:t>-500</a:t>
                      </a:r>
                    </a:p>
                  </a:txBody>
                  <a:tcPr/>
                </a:tc>
                <a:tc>
                  <a:txBody>
                    <a:bodyPr/>
                    <a:lstStyle/>
                    <a:p>
                      <a:pPr marL="0" algn="l" defTabSz="914400" rtl="0" eaLnBrk="1" latinLnBrk="0" hangingPunct="1"/>
                      <a:r>
                        <a:rPr lang="nl-BE" sz="1600" kern="1200" dirty="0">
                          <a:solidFill>
                            <a:schemeClr val="dk1"/>
                          </a:solidFill>
                          <a:latin typeface="+mn-lt"/>
                          <a:ea typeface="+mn-ea"/>
                          <a:cs typeface="+mn-cs"/>
                        </a:rPr>
                        <a:t>Rent </a:t>
                      </a:r>
                      <a:r>
                        <a:rPr lang="nl-BE" sz="1600" kern="1200" dirty="0" err="1">
                          <a:solidFill>
                            <a:schemeClr val="dk1"/>
                          </a:solidFill>
                          <a:latin typeface="+mn-lt"/>
                          <a:ea typeface="+mn-ea"/>
                          <a:cs typeface="+mn-cs"/>
                        </a:rPr>
                        <a:t>Payable</a:t>
                      </a:r>
                      <a:endParaRPr lang="nl-BE" sz="1600" kern="1200" dirty="0">
                        <a:solidFill>
                          <a:schemeClr val="dk1"/>
                        </a:solidFill>
                        <a:latin typeface="+mn-lt"/>
                        <a:ea typeface="+mn-ea"/>
                        <a:cs typeface="+mn-cs"/>
                      </a:endParaRPr>
                    </a:p>
                  </a:txBody>
                  <a:tcPr/>
                </a:tc>
                <a:extLst>
                  <a:ext uri="{0D108BD9-81ED-4DB2-BD59-A6C34878D82A}">
                    <a16:rowId xmlns:a16="http://schemas.microsoft.com/office/drawing/2014/main" val="10002"/>
                  </a:ext>
                </a:extLst>
              </a:tr>
              <a:tr h="370840">
                <a:tc>
                  <a:txBody>
                    <a:bodyPr/>
                    <a:lstStyle/>
                    <a:p>
                      <a:r>
                        <a:rPr lang="nl-BE" sz="1400" dirty="0"/>
                        <a:t>Operating </a:t>
                      </a:r>
                      <a:r>
                        <a:rPr lang="nl-BE" sz="1400" dirty="0" err="1"/>
                        <a:t>cost</a:t>
                      </a:r>
                      <a:endParaRPr lang="nl-BE" sz="1400" dirty="0"/>
                    </a:p>
                  </a:txBody>
                  <a:tcPr/>
                </a:tc>
                <a:tc>
                  <a:txBody>
                    <a:bodyPr/>
                    <a:lstStyle/>
                    <a:p>
                      <a:pPr algn="ctr"/>
                      <a:r>
                        <a:rPr lang="nl-BE" dirty="0"/>
                        <a:t>-10000</a:t>
                      </a:r>
                    </a:p>
                  </a:txBody>
                  <a:tcPr/>
                </a:tc>
                <a:tc>
                  <a:txBody>
                    <a:bodyPr/>
                    <a:lstStyle/>
                    <a:p>
                      <a:pPr algn="ctr"/>
                      <a:r>
                        <a:rPr lang="nl-BE" dirty="0"/>
                        <a:t>-10000</a:t>
                      </a:r>
                    </a:p>
                  </a:txBody>
                  <a:tcPr/>
                </a:tc>
                <a:tc>
                  <a:txBody>
                    <a:bodyPr/>
                    <a:lstStyle/>
                    <a:p>
                      <a:pPr algn="ctr"/>
                      <a:r>
                        <a:rPr lang="nl-BE" dirty="0"/>
                        <a:t>0</a:t>
                      </a:r>
                    </a:p>
                  </a:txBody>
                  <a:tcPr/>
                </a:tc>
                <a:tc>
                  <a:txBody>
                    <a:bodyPr/>
                    <a:lstStyle/>
                    <a:p>
                      <a:pPr marL="0" algn="l" defTabSz="914400" rtl="0" eaLnBrk="1" latinLnBrk="0" hangingPunct="1"/>
                      <a:r>
                        <a:rPr lang="nl-BE" sz="1600" kern="1200" dirty="0">
                          <a:solidFill>
                            <a:schemeClr val="dk1"/>
                          </a:solidFill>
                          <a:latin typeface="+mn-lt"/>
                          <a:ea typeface="+mn-ea"/>
                          <a:cs typeface="+mn-cs"/>
                        </a:rPr>
                        <a:t>/</a:t>
                      </a:r>
                    </a:p>
                  </a:txBody>
                  <a:tcPr/>
                </a:tc>
                <a:extLst>
                  <a:ext uri="{0D108BD9-81ED-4DB2-BD59-A6C34878D82A}">
                    <a16:rowId xmlns:a16="http://schemas.microsoft.com/office/drawing/2014/main" val="10003"/>
                  </a:ext>
                </a:extLst>
              </a:tr>
              <a:tr h="370840">
                <a:tc>
                  <a:txBody>
                    <a:bodyPr/>
                    <a:lstStyle/>
                    <a:p>
                      <a:pPr marL="0" algn="l" defTabSz="914400" rtl="0" eaLnBrk="1" latinLnBrk="0" hangingPunct="1"/>
                      <a:r>
                        <a:rPr lang="nl-BE" sz="1400" kern="1200" dirty="0" err="1">
                          <a:solidFill>
                            <a:schemeClr val="dk1"/>
                          </a:solidFill>
                          <a:latin typeface="+mn-lt"/>
                          <a:ea typeface="+mn-ea"/>
                          <a:cs typeface="+mn-cs"/>
                        </a:rPr>
                        <a:t>Depreciation</a:t>
                      </a:r>
                      <a:endParaRPr lang="nl-BE" sz="1400" kern="1200" dirty="0">
                        <a:solidFill>
                          <a:schemeClr val="dk1"/>
                        </a:solidFill>
                        <a:latin typeface="+mn-lt"/>
                        <a:ea typeface="+mn-ea"/>
                        <a:cs typeface="+mn-cs"/>
                      </a:endParaRPr>
                    </a:p>
                  </a:txBody>
                  <a:tcPr/>
                </a:tc>
                <a:tc>
                  <a:txBody>
                    <a:bodyPr/>
                    <a:lstStyle/>
                    <a:p>
                      <a:pPr algn="ctr"/>
                      <a:r>
                        <a:rPr lang="nl-BE" dirty="0"/>
                        <a:t>-3000</a:t>
                      </a:r>
                    </a:p>
                  </a:txBody>
                  <a:tcPr/>
                </a:tc>
                <a:tc>
                  <a:txBody>
                    <a:bodyPr/>
                    <a:lstStyle/>
                    <a:p>
                      <a:pPr algn="ctr"/>
                      <a:r>
                        <a:rPr lang="nl-BE" dirty="0"/>
                        <a:t>0</a:t>
                      </a:r>
                    </a:p>
                  </a:txBody>
                  <a:tcPr/>
                </a:tc>
                <a:tc>
                  <a:txBody>
                    <a:bodyPr/>
                    <a:lstStyle/>
                    <a:p>
                      <a:pPr algn="ctr"/>
                      <a:r>
                        <a:rPr lang="nl-BE" dirty="0"/>
                        <a:t>-3000</a:t>
                      </a:r>
                    </a:p>
                  </a:txBody>
                  <a:tcPr/>
                </a:tc>
                <a:tc>
                  <a:txBody>
                    <a:bodyPr/>
                    <a:lstStyle/>
                    <a:p>
                      <a:pPr marL="0" algn="l" defTabSz="914400" rtl="0" eaLnBrk="1" latinLnBrk="0" hangingPunct="1"/>
                      <a:r>
                        <a:rPr lang="nl-BE" sz="1600" kern="1200" dirty="0" err="1">
                          <a:solidFill>
                            <a:schemeClr val="dk1"/>
                          </a:solidFill>
                          <a:latin typeface="+mn-lt"/>
                          <a:ea typeface="+mn-ea"/>
                          <a:cs typeface="+mn-cs"/>
                        </a:rPr>
                        <a:t>Car</a:t>
                      </a:r>
                      <a:r>
                        <a:rPr lang="nl-BE" sz="1600" kern="1200" dirty="0">
                          <a:solidFill>
                            <a:schemeClr val="dk1"/>
                          </a:solidFill>
                          <a:latin typeface="+mn-lt"/>
                          <a:ea typeface="+mn-ea"/>
                          <a:cs typeface="+mn-cs"/>
                        </a:rPr>
                        <a:t> -3000</a:t>
                      </a:r>
                    </a:p>
                  </a:txBody>
                  <a:tcPr/>
                </a:tc>
                <a:extLst>
                  <a:ext uri="{0D108BD9-81ED-4DB2-BD59-A6C34878D82A}">
                    <a16:rowId xmlns:a16="http://schemas.microsoft.com/office/drawing/2014/main" val="10004"/>
                  </a:ext>
                </a:extLst>
              </a:tr>
              <a:tr h="370840">
                <a:tc>
                  <a:txBody>
                    <a:bodyPr/>
                    <a:lstStyle/>
                    <a:p>
                      <a:pPr marL="0" algn="l" defTabSz="914400" rtl="0" eaLnBrk="1" latinLnBrk="0" hangingPunct="1"/>
                      <a:r>
                        <a:rPr lang="nl-BE" sz="1400" kern="1200" dirty="0">
                          <a:solidFill>
                            <a:schemeClr val="dk1"/>
                          </a:solidFill>
                          <a:latin typeface="+mn-lt"/>
                          <a:ea typeface="+mn-ea"/>
                          <a:cs typeface="+mn-cs"/>
                        </a:rPr>
                        <a:t>Interest</a:t>
                      </a:r>
                    </a:p>
                  </a:txBody>
                  <a:tcPr/>
                </a:tc>
                <a:tc>
                  <a:txBody>
                    <a:bodyPr/>
                    <a:lstStyle/>
                    <a:p>
                      <a:pPr algn="ctr"/>
                      <a:r>
                        <a:rPr lang="nl-BE" dirty="0"/>
                        <a:t>-900</a:t>
                      </a:r>
                    </a:p>
                  </a:txBody>
                  <a:tcPr/>
                </a:tc>
                <a:tc>
                  <a:txBody>
                    <a:bodyPr/>
                    <a:lstStyle/>
                    <a:p>
                      <a:pPr algn="ctr"/>
                      <a:r>
                        <a:rPr lang="nl-BE" dirty="0"/>
                        <a:t>-900</a:t>
                      </a:r>
                    </a:p>
                  </a:txBody>
                  <a:tcPr/>
                </a:tc>
                <a:tc>
                  <a:txBody>
                    <a:bodyPr/>
                    <a:lstStyle/>
                    <a:p>
                      <a:pPr algn="ctr"/>
                      <a:r>
                        <a:rPr lang="nl-BE" dirty="0"/>
                        <a:t>0</a:t>
                      </a:r>
                    </a:p>
                  </a:txBody>
                  <a:tcPr/>
                </a:tc>
                <a:tc>
                  <a:txBody>
                    <a:bodyPr/>
                    <a:lstStyle/>
                    <a:p>
                      <a:pPr marL="0" algn="l" defTabSz="914400" rtl="0" eaLnBrk="1" latinLnBrk="0" hangingPunct="1"/>
                      <a:r>
                        <a:rPr lang="nl-BE" sz="1600" kern="1200" dirty="0">
                          <a:solidFill>
                            <a:schemeClr val="dk1"/>
                          </a:solidFill>
                          <a:latin typeface="+mn-lt"/>
                          <a:ea typeface="+mn-ea"/>
                          <a:cs typeface="+mn-cs"/>
                        </a:rPr>
                        <a:t>/</a:t>
                      </a:r>
                    </a:p>
                  </a:txBody>
                  <a:tcPr/>
                </a:tc>
                <a:extLst>
                  <a:ext uri="{0D108BD9-81ED-4DB2-BD59-A6C34878D82A}">
                    <a16:rowId xmlns:a16="http://schemas.microsoft.com/office/drawing/2014/main" val="10005"/>
                  </a:ext>
                </a:extLst>
              </a:tr>
              <a:tr h="370840">
                <a:tc>
                  <a:txBody>
                    <a:bodyPr/>
                    <a:lstStyle/>
                    <a:p>
                      <a:r>
                        <a:rPr lang="nl-BE" sz="1400" dirty="0" err="1"/>
                        <a:t>Repayment</a:t>
                      </a:r>
                      <a:r>
                        <a:rPr lang="nl-BE" sz="1400" baseline="0" dirty="0"/>
                        <a:t> </a:t>
                      </a:r>
                      <a:r>
                        <a:rPr lang="nl-BE" sz="1400" baseline="0" dirty="0" err="1"/>
                        <a:t>loan</a:t>
                      </a:r>
                      <a:endParaRPr lang="nl-BE" sz="1400" dirty="0"/>
                    </a:p>
                  </a:txBody>
                  <a:tcPr/>
                </a:tc>
                <a:tc>
                  <a:txBody>
                    <a:bodyPr/>
                    <a:lstStyle/>
                    <a:p>
                      <a:pPr algn="ctr"/>
                      <a:r>
                        <a:rPr lang="nl-BE" dirty="0"/>
                        <a:t>       0  </a:t>
                      </a:r>
                    </a:p>
                  </a:txBody>
                  <a:tcPr/>
                </a:tc>
                <a:tc>
                  <a:txBody>
                    <a:bodyPr/>
                    <a:lstStyle/>
                    <a:p>
                      <a:pPr algn="ctr"/>
                      <a:r>
                        <a:rPr lang="nl-BE" u="sng" dirty="0"/>
                        <a:t>-2000</a:t>
                      </a:r>
                    </a:p>
                  </a:txBody>
                  <a:tcPr/>
                </a:tc>
                <a:tc>
                  <a:txBody>
                    <a:bodyPr/>
                    <a:lstStyle/>
                    <a:p>
                      <a:pPr algn="ctr"/>
                      <a:r>
                        <a:rPr lang="nl-BE" dirty="0"/>
                        <a:t>-2000</a:t>
                      </a:r>
                    </a:p>
                  </a:txBody>
                  <a:tcPr/>
                </a:tc>
                <a:tc>
                  <a:txBody>
                    <a:bodyPr/>
                    <a:lstStyle/>
                    <a:p>
                      <a:pPr marL="0" algn="l" defTabSz="914400" rtl="0" eaLnBrk="1" latinLnBrk="0" hangingPunct="1"/>
                      <a:r>
                        <a:rPr lang="nl-BE" sz="1600" kern="1200" dirty="0" err="1">
                          <a:solidFill>
                            <a:schemeClr val="dk1"/>
                          </a:solidFill>
                          <a:latin typeface="+mn-lt"/>
                          <a:ea typeface="+mn-ea"/>
                          <a:cs typeface="+mn-cs"/>
                        </a:rPr>
                        <a:t>Loan</a:t>
                      </a:r>
                      <a:r>
                        <a:rPr lang="nl-BE" sz="1600" kern="1200" dirty="0">
                          <a:solidFill>
                            <a:schemeClr val="dk1"/>
                          </a:solidFill>
                          <a:latin typeface="+mn-lt"/>
                          <a:ea typeface="+mn-ea"/>
                          <a:cs typeface="+mn-cs"/>
                        </a:rPr>
                        <a:t>-</a:t>
                      </a:r>
                    </a:p>
                  </a:txBody>
                  <a:tcPr/>
                </a:tc>
                <a:extLst>
                  <a:ext uri="{0D108BD9-81ED-4DB2-BD59-A6C34878D82A}">
                    <a16:rowId xmlns:a16="http://schemas.microsoft.com/office/drawing/2014/main" val="10006"/>
                  </a:ext>
                </a:extLst>
              </a:tr>
              <a:tr h="370840">
                <a:tc>
                  <a:txBody>
                    <a:bodyPr/>
                    <a:lstStyle/>
                    <a:p>
                      <a:r>
                        <a:rPr lang="nl-BE" dirty="0"/>
                        <a:t>Total</a:t>
                      </a:r>
                    </a:p>
                  </a:txBody>
                  <a:tcPr/>
                </a:tc>
                <a:tc>
                  <a:txBody>
                    <a:bodyPr/>
                    <a:lstStyle/>
                    <a:p>
                      <a:pPr algn="ctr"/>
                      <a:endParaRPr lang="nl-BE" dirty="0"/>
                    </a:p>
                  </a:txBody>
                  <a:tcPr/>
                </a:tc>
                <a:tc>
                  <a:txBody>
                    <a:bodyPr/>
                    <a:lstStyle/>
                    <a:p>
                      <a:pPr algn="ctr"/>
                      <a:r>
                        <a:rPr lang="nl-BE" dirty="0"/>
                        <a:t>=9600</a:t>
                      </a:r>
                    </a:p>
                  </a:txBody>
                  <a:tcPr/>
                </a:tc>
                <a:tc>
                  <a:txBody>
                    <a:bodyPr/>
                    <a:lstStyle/>
                    <a:p>
                      <a:pPr algn="ctr"/>
                      <a:endParaRPr lang="nl-BE" dirty="0"/>
                    </a:p>
                  </a:txBody>
                  <a:tcPr/>
                </a:tc>
                <a:tc>
                  <a:txBody>
                    <a:bodyPr/>
                    <a:lstStyle/>
                    <a:p>
                      <a:pPr marL="0" algn="l" defTabSz="914400" rtl="0" eaLnBrk="1" latinLnBrk="0" hangingPunct="1"/>
                      <a:endParaRPr lang="nl-BE" sz="1600" kern="1200" dirty="0">
                        <a:solidFill>
                          <a:schemeClr val="dk1"/>
                        </a:solidFill>
                        <a:latin typeface="+mn-lt"/>
                        <a:ea typeface="+mn-ea"/>
                        <a:cs typeface="+mn-cs"/>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228744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solidFill>
                  <a:schemeClr val="bg1"/>
                </a:solidFill>
                <a:highlight>
                  <a:srgbClr val="233285"/>
                </a:highlight>
              </a:rPr>
              <a:t>COST BUT </a:t>
            </a:r>
            <a:r>
              <a:rPr lang="nl-NL" b="1" dirty="0">
                <a:solidFill>
                  <a:schemeClr val="bg1"/>
                </a:solidFill>
                <a:highlight>
                  <a:srgbClr val="233285"/>
                </a:highlight>
              </a:rPr>
              <a:t>NO</a:t>
            </a:r>
            <a:r>
              <a:rPr lang="nl-NL" dirty="0">
                <a:solidFill>
                  <a:schemeClr val="bg1"/>
                </a:solidFill>
                <a:highlight>
                  <a:srgbClr val="233285"/>
                </a:highlight>
              </a:rPr>
              <a:t> CASH FLOW: </a:t>
            </a:r>
            <a:r>
              <a:rPr lang="nl-NL" dirty="0"/>
              <a:t>		 </a:t>
            </a:r>
            <a:br>
              <a:rPr lang="nl-NL" dirty="0"/>
            </a:br>
            <a:r>
              <a:rPr lang="nl-NL" dirty="0"/>
              <a:t>1. </a:t>
            </a:r>
            <a:r>
              <a:rPr lang="nl-NL" sz="4400" dirty="0" err="1"/>
              <a:t>depreciation</a:t>
            </a:r>
            <a:endParaRPr lang="en-US" dirty="0"/>
          </a:p>
        </p:txBody>
      </p:sp>
      <p:sp>
        <p:nvSpPr>
          <p:cNvPr id="3" name="Content Placeholder 2"/>
          <p:cNvSpPr>
            <a:spLocks noGrp="1"/>
          </p:cNvSpPr>
          <p:nvPr>
            <p:ph idx="4294967295"/>
          </p:nvPr>
        </p:nvSpPr>
        <p:spPr>
          <a:xfrm>
            <a:off x="1678070" y="2348880"/>
            <a:ext cx="7127875" cy="4351338"/>
          </a:xfrm>
          <a:prstGeom prst="rect">
            <a:avLst/>
          </a:prstGeom>
        </p:spPr>
        <p:txBody>
          <a:bodyPr/>
          <a:lstStyle/>
          <a:p>
            <a:r>
              <a:rPr lang="en-US" sz="2000" dirty="0"/>
              <a:t>Depreciation versus taxes</a:t>
            </a:r>
          </a:p>
          <a:p>
            <a:endParaRPr lang="en-US" sz="2000" dirty="0"/>
          </a:p>
          <a:p>
            <a:r>
              <a:rPr lang="en-US" sz="2000" dirty="0"/>
              <a:t>Three things are needed to calculate the depreciation:</a:t>
            </a:r>
          </a:p>
          <a:p>
            <a:pPr marL="457200" lvl="1" indent="0">
              <a:buNone/>
            </a:pPr>
            <a:endParaRPr lang="en-US" sz="2000" dirty="0"/>
          </a:p>
          <a:p>
            <a:pPr marL="914400" lvl="1" indent="-457200">
              <a:buFont typeface="+mj-lt"/>
              <a:buAutoNum type="arabicPeriod"/>
            </a:pPr>
            <a:r>
              <a:rPr lang="en-US" sz="2000" dirty="0"/>
              <a:t>Initial cost</a:t>
            </a:r>
          </a:p>
          <a:p>
            <a:pPr marL="914400" lvl="1" indent="-457200">
              <a:buFont typeface="+mj-lt"/>
              <a:buAutoNum type="arabicPeriod"/>
            </a:pPr>
            <a:r>
              <a:rPr lang="en-US" sz="2000" dirty="0"/>
              <a:t>Final value / remaining value</a:t>
            </a:r>
          </a:p>
          <a:p>
            <a:pPr marL="914400" lvl="1" indent="-457200">
              <a:buFont typeface="+mj-lt"/>
              <a:buAutoNum type="arabicPeriod"/>
            </a:pPr>
            <a:r>
              <a:rPr lang="en-US" sz="2000" dirty="0"/>
              <a:t>How long will the item be used in principle the technical life but in case the economical life is shorter, the economic life is used (even if the item is still technically capable of performing its duty)</a:t>
            </a:r>
          </a:p>
          <a:p>
            <a:endParaRPr lang="en-US" dirty="0"/>
          </a:p>
        </p:txBody>
      </p:sp>
    </p:spTree>
    <p:extLst>
      <p:ext uri="{BB962C8B-B14F-4D97-AF65-F5344CB8AC3E}">
        <p14:creationId xmlns:p14="http://schemas.microsoft.com/office/powerpoint/2010/main" val="3345411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a:extLst>
              <a:ext uri="{FF2B5EF4-FFF2-40B4-BE49-F238E27FC236}">
                <a16:creationId xmlns:a16="http://schemas.microsoft.com/office/drawing/2014/main" id="{C3D0046E-AED5-43F2-9D76-18A65A402E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590550"/>
            <a:ext cx="59055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3"/>
          <a:stretch>
            <a:fillRect/>
          </a:stretch>
        </p:blipFill>
        <p:spPr>
          <a:xfrm>
            <a:off x="1245817" y="2420889"/>
            <a:ext cx="7840291" cy="2376264"/>
          </a:xfrm>
          <a:prstGeom prst="rect">
            <a:avLst/>
          </a:prstGeom>
        </p:spPr>
      </p:pic>
      <p:sp>
        <p:nvSpPr>
          <p:cNvPr id="3" name="Titel 2"/>
          <p:cNvSpPr>
            <a:spLocks noGrp="1"/>
          </p:cNvSpPr>
          <p:nvPr>
            <p:ph type="title"/>
          </p:nvPr>
        </p:nvSpPr>
        <p:spPr/>
        <p:txBody>
          <a:bodyPr/>
          <a:lstStyle/>
          <a:p>
            <a:endParaRPr lang="nl-NL"/>
          </a:p>
        </p:txBody>
      </p:sp>
      <p:sp>
        <p:nvSpPr>
          <p:cNvPr id="4" name="Tijdelijke aanduiding voor tekst 3"/>
          <p:cNvSpPr>
            <a:spLocks noGrp="1"/>
          </p:cNvSpPr>
          <p:nvPr>
            <p:ph type="body" sz="quarter" idx="10"/>
          </p:nvPr>
        </p:nvSpPr>
        <p:spPr/>
        <p:txBody>
          <a:bodyPr/>
          <a:lstStyle/>
          <a:p>
            <a:endParaRPr lang="nl-NL"/>
          </a:p>
        </p:txBody>
      </p:sp>
    </p:spTree>
    <p:extLst>
      <p:ext uri="{BB962C8B-B14F-4D97-AF65-F5344CB8AC3E}">
        <p14:creationId xmlns:p14="http://schemas.microsoft.com/office/powerpoint/2010/main" val="1529508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47396B9-9F85-4F5B-A965-12245070666A}"/>
              </a:ext>
            </a:extLst>
          </p:cNvPr>
          <p:cNvSpPr>
            <a:spLocks noGrp="1"/>
          </p:cNvSpPr>
          <p:nvPr>
            <p:ph type="title"/>
          </p:nvPr>
        </p:nvSpPr>
        <p:spPr/>
        <p:txBody>
          <a:bodyPr/>
          <a:lstStyle/>
          <a:p>
            <a:r>
              <a:rPr lang="nl-NL" dirty="0">
                <a:solidFill>
                  <a:schemeClr val="bg1"/>
                </a:solidFill>
                <a:highlight>
                  <a:srgbClr val="233285"/>
                </a:highlight>
              </a:rPr>
              <a:t>COST BUT </a:t>
            </a:r>
            <a:r>
              <a:rPr lang="nl-NL" b="1" dirty="0">
                <a:solidFill>
                  <a:schemeClr val="bg1"/>
                </a:solidFill>
                <a:highlight>
                  <a:srgbClr val="233285"/>
                </a:highlight>
              </a:rPr>
              <a:t>NO</a:t>
            </a:r>
            <a:r>
              <a:rPr lang="nl-NL" dirty="0">
                <a:solidFill>
                  <a:schemeClr val="bg1"/>
                </a:solidFill>
                <a:highlight>
                  <a:srgbClr val="233285"/>
                </a:highlight>
              </a:rPr>
              <a:t> CASH FLOW: </a:t>
            </a:r>
            <a:r>
              <a:rPr lang="nl-NL" dirty="0"/>
              <a:t>		 </a:t>
            </a:r>
            <a:br>
              <a:rPr lang="nl-NL" dirty="0"/>
            </a:br>
            <a:r>
              <a:rPr lang="nl-NL" dirty="0"/>
              <a:t>1. </a:t>
            </a:r>
            <a:r>
              <a:rPr lang="nl-NL" sz="4400" dirty="0" err="1"/>
              <a:t>depreciation</a:t>
            </a:r>
            <a:endParaRPr lang="en-US" dirty="0"/>
          </a:p>
        </p:txBody>
      </p:sp>
      <p:sp>
        <p:nvSpPr>
          <p:cNvPr id="3" name="Content Placeholder 2"/>
          <p:cNvSpPr>
            <a:spLocks noGrp="1"/>
          </p:cNvSpPr>
          <p:nvPr>
            <p:ph idx="4294967295"/>
          </p:nvPr>
        </p:nvSpPr>
        <p:spPr>
          <a:xfrm>
            <a:off x="1691680" y="2277283"/>
            <a:ext cx="6985000" cy="4608512"/>
          </a:xfrm>
          <a:prstGeom prst="rect">
            <a:avLst/>
          </a:prstGeom>
        </p:spPr>
        <p:txBody>
          <a:bodyPr>
            <a:normAutofit fontScale="55000" lnSpcReduction="20000"/>
          </a:bodyPr>
          <a:lstStyle/>
          <a:p>
            <a:pPr marL="0" indent="0">
              <a:lnSpc>
                <a:spcPct val="150000"/>
              </a:lnSpc>
              <a:spcAft>
                <a:spcPts val="600"/>
              </a:spcAft>
              <a:buNone/>
            </a:pPr>
            <a:r>
              <a:rPr lang="nl-NL" dirty="0"/>
              <a:t>Question 3.4 page 25</a:t>
            </a:r>
            <a:endParaRPr lang="nl-BE" dirty="0"/>
          </a:p>
          <a:p>
            <a:pPr marL="0" indent="0">
              <a:lnSpc>
                <a:spcPct val="150000"/>
              </a:lnSpc>
              <a:spcAft>
                <a:spcPts val="600"/>
              </a:spcAft>
              <a:buNone/>
            </a:pPr>
            <a:r>
              <a:rPr lang="en-US" dirty="0"/>
              <a:t>A coach company buys a new coach for € 250,000 at the beginning of the year. Its estimated economic life is 8 years.</a:t>
            </a:r>
          </a:p>
          <a:p>
            <a:pPr marL="0" indent="0">
              <a:lnSpc>
                <a:spcPct val="150000"/>
              </a:lnSpc>
              <a:spcAft>
                <a:spcPts val="600"/>
              </a:spcAft>
              <a:buNone/>
            </a:pPr>
            <a:r>
              <a:rPr lang="en-US" dirty="0"/>
              <a:t>Show the amount of depreciation in the </a:t>
            </a:r>
            <a:r>
              <a:rPr lang="en-US" b="1" dirty="0"/>
              <a:t>second</a:t>
            </a:r>
            <a:r>
              <a:rPr lang="en-US" dirty="0"/>
              <a:t> year of use when each of the following methods is applied:</a:t>
            </a:r>
          </a:p>
          <a:p>
            <a:pPr>
              <a:lnSpc>
                <a:spcPct val="150000"/>
              </a:lnSpc>
              <a:spcAft>
                <a:spcPts val="600"/>
              </a:spcAft>
              <a:buAutoNum type="alphaLcPeriod"/>
            </a:pPr>
            <a:r>
              <a:rPr lang="en-US" dirty="0"/>
              <a:t>straight-line depreciation; estimated residual value € 40,000</a:t>
            </a:r>
          </a:p>
          <a:p>
            <a:pPr>
              <a:lnSpc>
                <a:spcPct val="150000"/>
              </a:lnSpc>
              <a:spcAft>
                <a:spcPts val="600"/>
              </a:spcAft>
              <a:buAutoNum type="alphaLcPeriod"/>
            </a:pPr>
            <a:r>
              <a:rPr lang="en-US" dirty="0"/>
              <a:t>Sum-of-the-years-digits method; estimated residual value 40,000</a:t>
            </a:r>
          </a:p>
          <a:p>
            <a:pPr>
              <a:lnSpc>
                <a:spcPct val="150000"/>
              </a:lnSpc>
              <a:spcAft>
                <a:spcPts val="600"/>
              </a:spcAft>
              <a:buAutoNum type="alphaLcPeriod"/>
            </a:pPr>
            <a:r>
              <a:rPr lang="en-US" dirty="0"/>
              <a:t>Declining balance method; depreciation by 30% of the book value</a:t>
            </a:r>
          </a:p>
        </p:txBody>
      </p:sp>
    </p:spTree>
    <p:extLst>
      <p:ext uri="{BB962C8B-B14F-4D97-AF65-F5344CB8AC3E}">
        <p14:creationId xmlns:p14="http://schemas.microsoft.com/office/powerpoint/2010/main" val="3106852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ndertitel 3"/>
          <p:cNvSpPr>
            <a:spLocks noGrp="1"/>
          </p:cNvSpPr>
          <p:nvPr>
            <p:ph type="subTitle" idx="4294967295"/>
          </p:nvPr>
        </p:nvSpPr>
        <p:spPr>
          <a:xfrm>
            <a:off x="1657350" y="1844824"/>
            <a:ext cx="6858000" cy="3413125"/>
          </a:xfrm>
          <a:prstGeom prst="rect">
            <a:avLst/>
          </a:prstGeom>
        </p:spPr>
        <p:txBody>
          <a:bodyPr>
            <a:normAutofit/>
          </a:bodyPr>
          <a:lstStyle/>
          <a:p>
            <a:pPr algn="l"/>
            <a:endParaRPr lang="nl-BE" dirty="0"/>
          </a:p>
          <a:p>
            <a:pPr algn="l"/>
            <a:r>
              <a:rPr lang="nl-BE" sz="2000" dirty="0" err="1">
                <a:latin typeface="Century Gothic" pitchFamily="34" charset="0"/>
              </a:rPr>
              <a:t>Provisions</a:t>
            </a:r>
            <a:r>
              <a:rPr lang="nl-BE" sz="2000" dirty="0">
                <a:latin typeface="Century Gothic" pitchFamily="34" charset="0"/>
              </a:rPr>
              <a:t> are </a:t>
            </a:r>
            <a:r>
              <a:rPr lang="nl-BE" sz="2000" b="1" dirty="0" err="1">
                <a:latin typeface="Century Gothic" pitchFamily="34" charset="0"/>
              </a:rPr>
              <a:t>for</a:t>
            </a:r>
            <a:r>
              <a:rPr lang="nl-BE" sz="2000" b="1" dirty="0">
                <a:latin typeface="Century Gothic" pitchFamily="34" charset="0"/>
              </a:rPr>
              <a:t> </a:t>
            </a:r>
            <a:r>
              <a:rPr lang="nl-BE" sz="2000" b="1" dirty="0" err="1">
                <a:latin typeface="Century Gothic" pitchFamily="34" charset="0"/>
              </a:rPr>
              <a:t>possible</a:t>
            </a:r>
            <a:r>
              <a:rPr lang="nl-BE" sz="2000" b="1" dirty="0">
                <a:latin typeface="Century Gothic" pitchFamily="34" charset="0"/>
              </a:rPr>
              <a:t> </a:t>
            </a:r>
            <a:r>
              <a:rPr lang="nl-BE" sz="2000" b="1" dirty="0" err="1">
                <a:latin typeface="Century Gothic" pitchFamily="34" charset="0"/>
              </a:rPr>
              <a:t>future</a:t>
            </a:r>
            <a:r>
              <a:rPr lang="nl-BE" sz="2000" b="1" dirty="0">
                <a:latin typeface="Century Gothic" pitchFamily="34" charset="0"/>
              </a:rPr>
              <a:t> </a:t>
            </a:r>
            <a:r>
              <a:rPr lang="nl-BE" sz="2000" b="1" dirty="0" err="1">
                <a:latin typeface="Century Gothic" pitchFamily="34" charset="0"/>
              </a:rPr>
              <a:t>obligations</a:t>
            </a:r>
            <a:r>
              <a:rPr lang="nl-BE" sz="2000" dirty="0">
                <a:latin typeface="Century Gothic" pitchFamily="34" charset="0"/>
              </a:rPr>
              <a:t>, of </a:t>
            </a:r>
            <a:r>
              <a:rPr lang="nl-BE" sz="2000" dirty="0" err="1">
                <a:latin typeface="Century Gothic" pitchFamily="34" charset="0"/>
              </a:rPr>
              <a:t>wich</a:t>
            </a:r>
            <a:r>
              <a:rPr lang="nl-BE" sz="2000" dirty="0">
                <a:latin typeface="Century Gothic" pitchFamily="34" charset="0"/>
              </a:rPr>
              <a:t> </a:t>
            </a:r>
            <a:r>
              <a:rPr lang="nl-BE" sz="2000" b="1" dirty="0">
                <a:latin typeface="Century Gothic" pitchFamily="34" charset="0"/>
              </a:rPr>
              <a:t>the </a:t>
            </a:r>
            <a:r>
              <a:rPr lang="nl-BE" sz="2000" b="1" dirty="0" err="1">
                <a:latin typeface="Century Gothic" pitchFamily="34" charset="0"/>
              </a:rPr>
              <a:t>origin</a:t>
            </a:r>
            <a:r>
              <a:rPr lang="nl-BE" sz="2000" b="1" dirty="0">
                <a:latin typeface="Century Gothic" pitchFamily="34" charset="0"/>
              </a:rPr>
              <a:t> </a:t>
            </a:r>
            <a:r>
              <a:rPr lang="nl-BE" sz="2000" dirty="0">
                <a:latin typeface="Century Gothic" pitchFamily="34" charset="0"/>
              </a:rPr>
              <a:t>is in the financial </a:t>
            </a:r>
            <a:r>
              <a:rPr lang="nl-BE" sz="2000" dirty="0" err="1">
                <a:latin typeface="Century Gothic" pitchFamily="34" charset="0"/>
              </a:rPr>
              <a:t>year</a:t>
            </a:r>
            <a:r>
              <a:rPr lang="nl-BE" sz="2000" dirty="0">
                <a:latin typeface="Century Gothic" pitchFamily="34" charset="0"/>
              </a:rPr>
              <a:t> </a:t>
            </a:r>
            <a:r>
              <a:rPr lang="nl-BE" sz="2000" dirty="0" err="1">
                <a:latin typeface="Century Gothic" pitchFamily="34" charset="0"/>
              </a:rPr>
              <a:t>concerned</a:t>
            </a:r>
            <a:r>
              <a:rPr lang="nl-BE" sz="2000" dirty="0">
                <a:latin typeface="Century Gothic" pitchFamily="34" charset="0"/>
              </a:rPr>
              <a:t>. </a:t>
            </a:r>
          </a:p>
          <a:p>
            <a:pPr algn="l"/>
            <a:endParaRPr lang="nl-BE" sz="2000" dirty="0">
              <a:latin typeface="Century Gothic" pitchFamily="34" charset="0"/>
            </a:endParaRPr>
          </a:p>
          <a:p>
            <a:pPr algn="l"/>
            <a:r>
              <a:rPr lang="nl-BE" sz="2000" dirty="0" err="1">
                <a:latin typeface="Century Gothic" pitchFamily="34" charset="0"/>
              </a:rPr>
              <a:t>Costs</a:t>
            </a:r>
            <a:r>
              <a:rPr lang="nl-BE" sz="2000" dirty="0">
                <a:latin typeface="Century Gothic" pitchFamily="34" charset="0"/>
              </a:rPr>
              <a:t> are </a:t>
            </a:r>
            <a:r>
              <a:rPr lang="nl-BE" sz="2000" dirty="0" err="1">
                <a:latin typeface="Century Gothic" pitchFamily="34" charset="0"/>
              </a:rPr>
              <a:t>already</a:t>
            </a:r>
            <a:r>
              <a:rPr lang="nl-BE" sz="2000" dirty="0">
                <a:latin typeface="Century Gothic" pitchFamily="34" charset="0"/>
              </a:rPr>
              <a:t> </a:t>
            </a:r>
            <a:r>
              <a:rPr lang="nl-BE" sz="2000" dirty="0" err="1">
                <a:latin typeface="Century Gothic" pitchFamily="34" charset="0"/>
              </a:rPr>
              <a:t>recognized</a:t>
            </a:r>
            <a:r>
              <a:rPr lang="nl-BE" sz="2000" dirty="0">
                <a:latin typeface="Century Gothic" pitchFamily="34" charset="0"/>
              </a:rPr>
              <a:t>, </a:t>
            </a:r>
            <a:r>
              <a:rPr lang="nl-BE" sz="2000" dirty="0" err="1">
                <a:latin typeface="Century Gothic" pitchFamily="34" charset="0"/>
              </a:rPr>
              <a:t>while</a:t>
            </a:r>
            <a:r>
              <a:rPr lang="nl-BE" sz="2000" dirty="0">
                <a:latin typeface="Century Gothic" pitchFamily="34" charset="0"/>
              </a:rPr>
              <a:t> the </a:t>
            </a:r>
            <a:r>
              <a:rPr lang="nl-BE" sz="2000" dirty="0" err="1">
                <a:latin typeface="Century Gothic" pitchFamily="34" charset="0"/>
              </a:rPr>
              <a:t>possible</a:t>
            </a:r>
            <a:r>
              <a:rPr lang="nl-BE" sz="2000" dirty="0">
                <a:latin typeface="Century Gothic" pitchFamily="34" charset="0"/>
              </a:rPr>
              <a:t> </a:t>
            </a:r>
            <a:r>
              <a:rPr lang="nl-BE" sz="2000" dirty="0" err="1">
                <a:latin typeface="Century Gothic" pitchFamily="34" charset="0"/>
              </a:rPr>
              <a:t>expenditure</a:t>
            </a:r>
            <a:r>
              <a:rPr lang="nl-BE" sz="2000" dirty="0">
                <a:latin typeface="Century Gothic" pitchFamily="34" charset="0"/>
              </a:rPr>
              <a:t> </a:t>
            </a:r>
            <a:r>
              <a:rPr lang="nl-BE" sz="2000" dirty="0" err="1">
                <a:latin typeface="Century Gothic" pitchFamily="34" charset="0"/>
              </a:rPr>
              <a:t>will</a:t>
            </a:r>
            <a:r>
              <a:rPr lang="nl-BE" sz="2000" dirty="0">
                <a:latin typeface="Century Gothic" pitchFamily="34" charset="0"/>
              </a:rPr>
              <a:t> </a:t>
            </a:r>
            <a:r>
              <a:rPr lang="nl-BE" sz="2000" dirty="0" err="1">
                <a:latin typeface="Century Gothic" pitchFamily="34" charset="0"/>
              </a:rPr>
              <a:t>only</a:t>
            </a:r>
            <a:r>
              <a:rPr lang="nl-BE" sz="2000" dirty="0">
                <a:latin typeface="Century Gothic" pitchFamily="34" charset="0"/>
              </a:rPr>
              <a:t> </a:t>
            </a:r>
            <a:r>
              <a:rPr lang="nl-BE" sz="2000" dirty="0" err="1">
                <a:latin typeface="Century Gothic" pitchFamily="34" charset="0"/>
              </a:rPr>
              <a:t>occur</a:t>
            </a:r>
            <a:r>
              <a:rPr lang="nl-BE" sz="2000" dirty="0">
                <a:latin typeface="Century Gothic" pitchFamily="34" charset="0"/>
              </a:rPr>
              <a:t> in the </a:t>
            </a:r>
            <a:r>
              <a:rPr lang="nl-BE" sz="2000" dirty="0" err="1">
                <a:latin typeface="Century Gothic" pitchFamily="34" charset="0"/>
              </a:rPr>
              <a:t>future</a:t>
            </a:r>
            <a:r>
              <a:rPr lang="nl-BE" sz="2000" dirty="0">
                <a:latin typeface="Century Gothic" pitchFamily="34" charset="0"/>
              </a:rPr>
              <a:t>.</a:t>
            </a:r>
          </a:p>
          <a:p>
            <a:pPr algn="l"/>
            <a:r>
              <a:rPr lang="nl-BE" sz="2000" dirty="0" err="1">
                <a:latin typeface="Century Gothic" pitchFamily="34" charset="0"/>
              </a:rPr>
              <a:t>Examples</a:t>
            </a:r>
            <a:r>
              <a:rPr lang="nl-BE" sz="2000" dirty="0">
                <a:latin typeface="Century Gothic" pitchFamily="34" charset="0"/>
              </a:rPr>
              <a:t>? </a:t>
            </a:r>
          </a:p>
          <a:p>
            <a:endParaRPr lang="nl-BE" sz="2000" dirty="0"/>
          </a:p>
        </p:txBody>
      </p:sp>
      <p:sp>
        <p:nvSpPr>
          <p:cNvPr id="6" name="Title 1">
            <a:extLst>
              <a:ext uri="{FF2B5EF4-FFF2-40B4-BE49-F238E27FC236}">
                <a16:creationId xmlns:a16="http://schemas.microsoft.com/office/drawing/2014/main" id="{B298C9A8-3D39-487E-8AB9-A9A2728D107C}"/>
              </a:ext>
            </a:extLst>
          </p:cNvPr>
          <p:cNvSpPr txBox="1">
            <a:spLocks/>
          </p:cNvSpPr>
          <p:nvPr/>
        </p:nvSpPr>
        <p:spPr>
          <a:xfrm>
            <a:off x="1547664" y="365126"/>
            <a:ext cx="6967686" cy="1325563"/>
          </a:xfrm>
          <a:prstGeom prst="rect">
            <a:avLst/>
          </a:prstGeom>
        </p:spPr>
        <p:txBody>
          <a:bodyPr vert="horz" lIns="91440" tIns="45720" rIns="91440" bIns="45720" rtlCol="0" anchor="b">
            <a:normAutofit fontScale="92500" lnSpcReduction="100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fontAlgn="auto">
              <a:lnSpc>
                <a:spcPct val="100000"/>
              </a:lnSpc>
              <a:spcAft>
                <a:spcPts val="0"/>
              </a:spcAft>
            </a:pPr>
            <a:r>
              <a:rPr lang="nl-NL" sz="3900" dirty="0">
                <a:solidFill>
                  <a:schemeClr val="bg1"/>
                </a:solidFill>
                <a:highlight>
                  <a:srgbClr val="233285"/>
                </a:highlight>
              </a:rPr>
              <a:t>COST BUT </a:t>
            </a:r>
            <a:r>
              <a:rPr lang="nl-NL" sz="3900" b="1" dirty="0">
                <a:solidFill>
                  <a:schemeClr val="bg1"/>
                </a:solidFill>
                <a:highlight>
                  <a:srgbClr val="233285"/>
                </a:highlight>
              </a:rPr>
              <a:t>NO</a:t>
            </a:r>
            <a:r>
              <a:rPr lang="nl-NL" sz="3900" dirty="0">
                <a:solidFill>
                  <a:schemeClr val="bg1"/>
                </a:solidFill>
                <a:highlight>
                  <a:srgbClr val="233285"/>
                </a:highlight>
              </a:rPr>
              <a:t> CASH FLOW: </a:t>
            </a:r>
            <a:r>
              <a:rPr lang="nl-NL" dirty="0"/>
              <a:t>		 </a:t>
            </a:r>
            <a:br>
              <a:rPr lang="nl-NL" dirty="0"/>
            </a:br>
            <a:r>
              <a:rPr lang="nl-NL" dirty="0"/>
              <a:t>2. </a:t>
            </a:r>
            <a:r>
              <a:rPr lang="nl-NL" sz="4400" dirty="0" err="1"/>
              <a:t>provisions</a:t>
            </a:r>
            <a:endParaRPr lang="en-US" dirty="0"/>
          </a:p>
        </p:txBody>
      </p:sp>
    </p:spTree>
    <p:extLst>
      <p:ext uri="{BB962C8B-B14F-4D97-AF65-F5344CB8AC3E}">
        <p14:creationId xmlns:p14="http://schemas.microsoft.com/office/powerpoint/2010/main" val="6304989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0440" name="Group 56"/>
          <p:cNvGraphicFramePr>
            <a:graphicFrameLocks noGrp="1"/>
          </p:cNvGraphicFramePr>
          <p:nvPr>
            <p:ph type="tbl" idx="4294967295"/>
            <p:extLst/>
          </p:nvPr>
        </p:nvGraphicFramePr>
        <p:xfrm>
          <a:off x="1785938" y="1628775"/>
          <a:ext cx="7357616" cy="1872208"/>
        </p:xfrm>
        <a:graphic>
          <a:graphicData uri="http://schemas.openxmlformats.org/drawingml/2006/table">
            <a:tbl>
              <a:tblPr/>
              <a:tblGrid>
                <a:gridCol w="2245282">
                  <a:extLst>
                    <a:ext uri="{9D8B030D-6E8A-4147-A177-3AD203B41FA5}">
                      <a16:colId xmlns:a16="http://schemas.microsoft.com/office/drawing/2014/main" val="20000"/>
                    </a:ext>
                  </a:extLst>
                </a:gridCol>
                <a:gridCol w="2387771">
                  <a:extLst>
                    <a:ext uri="{9D8B030D-6E8A-4147-A177-3AD203B41FA5}">
                      <a16:colId xmlns:a16="http://schemas.microsoft.com/office/drawing/2014/main" val="20001"/>
                    </a:ext>
                  </a:extLst>
                </a:gridCol>
                <a:gridCol w="2724563">
                  <a:extLst>
                    <a:ext uri="{9D8B030D-6E8A-4147-A177-3AD203B41FA5}">
                      <a16:colId xmlns:a16="http://schemas.microsoft.com/office/drawing/2014/main" val="20002"/>
                    </a:ext>
                  </a:extLst>
                </a:gridCol>
              </a:tblGrid>
              <a:tr h="1239976">
                <a:tc>
                  <a:txBody>
                    <a:bodyPr/>
                    <a:lstStyle/>
                    <a:p>
                      <a:pPr marL="0" marR="0" lvl="0" indent="0" algn="l" defTabSz="762000" rtl="0" eaLnBrk="0" fontAlgn="base" latinLnBrk="0" hangingPunct="0">
                        <a:lnSpc>
                          <a:spcPct val="100000"/>
                        </a:lnSpc>
                        <a:spcBef>
                          <a:spcPct val="20000"/>
                        </a:spcBef>
                        <a:spcAft>
                          <a:spcPct val="0"/>
                        </a:spcAft>
                        <a:buClr>
                          <a:schemeClr val="tx2"/>
                        </a:buClr>
                        <a:buSzPct val="100000"/>
                        <a:buFontTx/>
                        <a:buNone/>
                        <a:tabLst/>
                      </a:pPr>
                      <a:endParaRPr kumimoji="0" lang="nl-NL" sz="1400" b="0" i="0" u="none" strike="noStrike" cap="none" normalizeH="0" baseline="0" dirty="0">
                        <a:ln>
                          <a:noFill/>
                        </a:ln>
                        <a:solidFill>
                          <a:schemeClr val="tx1"/>
                        </a:solidFill>
                        <a:effectLst/>
                        <a:latin typeface="+mn-lt"/>
                      </a:endParaRPr>
                    </a:p>
                    <a:p>
                      <a:pPr marL="0" marR="0" lvl="0" indent="0" algn="l" defTabSz="762000" rtl="0" eaLnBrk="0" fontAlgn="base" latinLnBrk="0" hangingPunct="0">
                        <a:lnSpc>
                          <a:spcPct val="100000"/>
                        </a:lnSpc>
                        <a:spcBef>
                          <a:spcPct val="20000"/>
                        </a:spcBef>
                        <a:spcAft>
                          <a:spcPct val="0"/>
                        </a:spcAft>
                        <a:buClr>
                          <a:schemeClr val="tx2"/>
                        </a:buClr>
                        <a:buSzPct val="100000"/>
                        <a:buFontTx/>
                        <a:buNone/>
                        <a:tabLst/>
                      </a:pPr>
                      <a:endParaRPr kumimoji="0" lang="nl-NL" sz="1400" b="0" i="0" u="none" strike="noStrike" cap="none" normalizeH="0" baseline="0" dirty="0">
                        <a:ln>
                          <a:noFill/>
                        </a:ln>
                        <a:solidFill>
                          <a:schemeClr val="tx1"/>
                        </a:solidFill>
                        <a:effectLst/>
                        <a:latin typeface="+mn-lt"/>
                      </a:endParaRPr>
                    </a:p>
                    <a:p>
                      <a:pPr marL="0" marR="0" lvl="0" indent="0" algn="l" defTabSz="762000" rtl="0" eaLnBrk="0" fontAlgn="base" latinLnBrk="0" hangingPunct="0">
                        <a:lnSpc>
                          <a:spcPct val="100000"/>
                        </a:lnSpc>
                        <a:spcBef>
                          <a:spcPct val="20000"/>
                        </a:spcBef>
                        <a:spcAft>
                          <a:spcPct val="0"/>
                        </a:spcAft>
                        <a:buClr>
                          <a:schemeClr val="tx2"/>
                        </a:buClr>
                        <a:buSzPct val="100000"/>
                        <a:buFontTx/>
                        <a:buNone/>
                        <a:tabLst/>
                      </a:pPr>
                      <a:endParaRPr kumimoji="0" lang="nl-NL" sz="1400" b="0" i="0" u="none" strike="noStrike" cap="none" normalizeH="0" baseline="0" dirty="0">
                        <a:ln>
                          <a:noFill/>
                        </a:ln>
                        <a:solidFill>
                          <a:schemeClr val="tx1"/>
                        </a:solidFill>
                        <a:effectLst/>
                        <a:latin typeface="+mn-lt"/>
                      </a:endParaRPr>
                    </a:p>
                    <a:p>
                      <a:pPr marL="0" marR="0" lvl="0" indent="0" algn="l" defTabSz="762000" rtl="0" eaLnBrk="0" fontAlgn="base" latinLnBrk="0" hangingPunct="0">
                        <a:lnSpc>
                          <a:spcPct val="100000"/>
                        </a:lnSpc>
                        <a:spcBef>
                          <a:spcPct val="20000"/>
                        </a:spcBef>
                        <a:spcAft>
                          <a:spcPct val="0"/>
                        </a:spcAft>
                        <a:buClr>
                          <a:schemeClr val="tx2"/>
                        </a:buClr>
                        <a:buSzPct val="100000"/>
                        <a:buFontTx/>
                        <a:buNone/>
                        <a:tabLst/>
                      </a:pPr>
                      <a:r>
                        <a:rPr kumimoji="0" lang="nl-NL" sz="1400" b="0" i="0" u="none" strike="noStrike" cap="none" normalizeH="0" baseline="0" dirty="0">
                          <a:ln>
                            <a:noFill/>
                          </a:ln>
                          <a:solidFill>
                            <a:schemeClr val="tx1"/>
                          </a:solidFill>
                          <a:effectLst/>
                          <a:latin typeface="+mn-lt"/>
                        </a:rPr>
                        <a:t>Private </a:t>
                      </a:r>
                      <a:r>
                        <a:rPr kumimoji="0" lang="nl-NL" sz="1400" b="0" i="0" u="none" strike="noStrike" cap="none" normalizeH="0" baseline="0" dirty="0" err="1">
                          <a:ln>
                            <a:noFill/>
                          </a:ln>
                          <a:solidFill>
                            <a:schemeClr val="tx1"/>
                          </a:solidFill>
                          <a:effectLst/>
                          <a:latin typeface="+mn-lt"/>
                        </a:rPr>
                        <a:t>contribution</a:t>
                      </a:r>
                      <a:endParaRPr kumimoji="0" lang="nl-NL" sz="1400" b="0" i="0" u="none" strike="noStrike" cap="none" normalizeH="0" baseline="0" dirty="0">
                        <a:ln>
                          <a:noFill/>
                        </a:ln>
                        <a:solidFill>
                          <a:schemeClr val="tx1"/>
                        </a:solidFill>
                        <a:effectLst/>
                        <a:latin typeface="+mn-lt"/>
                      </a:endParaRPr>
                    </a:p>
                  </a:txBody>
                  <a:tcPr marL="121920" marR="121920" marT="31652" marB="31652"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62000" rtl="0" eaLnBrk="0" fontAlgn="base" latinLnBrk="0" hangingPunct="0">
                        <a:lnSpc>
                          <a:spcPct val="100000"/>
                        </a:lnSpc>
                        <a:spcBef>
                          <a:spcPct val="20000"/>
                        </a:spcBef>
                        <a:spcAft>
                          <a:spcPct val="0"/>
                        </a:spcAft>
                        <a:buClr>
                          <a:schemeClr val="tx2"/>
                        </a:buClr>
                        <a:buSzPct val="100000"/>
                        <a:buFontTx/>
                        <a:buNone/>
                        <a:tabLst/>
                      </a:pPr>
                      <a:r>
                        <a:rPr kumimoji="0" lang="nl-NL" sz="1400" b="1" i="0" u="none" strike="noStrike" cap="none" normalizeH="0" baseline="0" dirty="0" err="1">
                          <a:ln>
                            <a:noFill/>
                          </a:ln>
                          <a:solidFill>
                            <a:schemeClr val="tx1"/>
                          </a:solidFill>
                          <a:effectLst/>
                          <a:latin typeface="+mn-lt"/>
                        </a:rPr>
                        <a:t>Income</a:t>
                      </a:r>
                      <a:r>
                        <a:rPr kumimoji="0" lang="nl-NL" sz="1400" b="1" i="0" u="none" strike="noStrike" cap="none" normalizeH="0" baseline="0" dirty="0">
                          <a:ln>
                            <a:noFill/>
                          </a:ln>
                          <a:solidFill>
                            <a:schemeClr val="tx1"/>
                          </a:solidFill>
                          <a:effectLst/>
                          <a:latin typeface="+mn-lt"/>
                        </a:rPr>
                        <a:t> statement</a:t>
                      </a:r>
                    </a:p>
                    <a:p>
                      <a:pPr marL="0" marR="0" lvl="0" indent="0" algn="l" defTabSz="762000" rtl="0" eaLnBrk="0" fontAlgn="base" latinLnBrk="0" hangingPunct="0">
                        <a:lnSpc>
                          <a:spcPct val="100000"/>
                        </a:lnSpc>
                        <a:spcBef>
                          <a:spcPct val="20000"/>
                        </a:spcBef>
                        <a:spcAft>
                          <a:spcPct val="0"/>
                        </a:spcAft>
                        <a:buClr>
                          <a:schemeClr val="tx2"/>
                        </a:buClr>
                        <a:buSzPct val="100000"/>
                        <a:buFontTx/>
                        <a:buNone/>
                        <a:tabLst/>
                      </a:pPr>
                      <a:endParaRPr kumimoji="0" lang="nl-NL" sz="1400" b="1" i="0" u="none" strike="noStrike" cap="none" normalizeH="0" baseline="0" dirty="0">
                        <a:ln>
                          <a:noFill/>
                        </a:ln>
                        <a:solidFill>
                          <a:schemeClr val="tx1"/>
                        </a:solidFill>
                        <a:effectLst/>
                        <a:latin typeface="+mn-lt"/>
                      </a:endParaRPr>
                    </a:p>
                    <a:p>
                      <a:pPr marL="0" marR="0" lvl="0" indent="0" algn="l" defTabSz="762000" rtl="0" eaLnBrk="0" fontAlgn="base" latinLnBrk="0" hangingPunct="0">
                        <a:lnSpc>
                          <a:spcPct val="100000"/>
                        </a:lnSpc>
                        <a:spcBef>
                          <a:spcPct val="20000"/>
                        </a:spcBef>
                        <a:spcAft>
                          <a:spcPct val="0"/>
                        </a:spcAft>
                        <a:buClr>
                          <a:schemeClr val="tx2"/>
                        </a:buClr>
                        <a:buSzPct val="100000"/>
                        <a:buFontTx/>
                        <a:buNone/>
                        <a:tabLst/>
                      </a:pPr>
                      <a:endParaRPr kumimoji="0" lang="nl-NL" sz="1400" b="0" i="0" u="none" strike="noStrike" cap="none" normalizeH="0" baseline="0" dirty="0">
                        <a:ln>
                          <a:noFill/>
                        </a:ln>
                        <a:solidFill>
                          <a:schemeClr val="tx1"/>
                        </a:solidFill>
                        <a:effectLst/>
                        <a:latin typeface="+mn-lt"/>
                      </a:endParaRPr>
                    </a:p>
                    <a:p>
                      <a:pPr marL="0" marR="0" lvl="0" indent="0" algn="l" defTabSz="762000" rtl="0" eaLnBrk="0" fontAlgn="base" latinLnBrk="0" hangingPunct="0">
                        <a:lnSpc>
                          <a:spcPct val="100000"/>
                        </a:lnSpc>
                        <a:spcBef>
                          <a:spcPct val="20000"/>
                        </a:spcBef>
                        <a:spcAft>
                          <a:spcPct val="0"/>
                        </a:spcAft>
                        <a:buClr>
                          <a:schemeClr val="tx2"/>
                        </a:buClr>
                        <a:buSzPct val="100000"/>
                        <a:buFontTx/>
                        <a:buNone/>
                        <a:tabLst/>
                      </a:pPr>
                      <a:r>
                        <a:rPr kumimoji="0" lang="nl-NL" sz="1400" b="0" i="0" u="none" strike="noStrike" cap="none" normalizeH="0" baseline="0" dirty="0">
                          <a:ln>
                            <a:noFill/>
                          </a:ln>
                          <a:solidFill>
                            <a:schemeClr val="tx1"/>
                          </a:solidFill>
                          <a:effectLst/>
                          <a:latin typeface="+mn-lt"/>
                        </a:rPr>
                        <a:t>No </a:t>
                      </a:r>
                      <a:r>
                        <a:rPr kumimoji="0" lang="nl-NL" sz="1400" b="0" i="0" u="none" strike="noStrike" cap="none" normalizeH="0" baseline="0" dirty="0" err="1">
                          <a:ln>
                            <a:noFill/>
                          </a:ln>
                          <a:solidFill>
                            <a:schemeClr val="tx1"/>
                          </a:solidFill>
                          <a:effectLst/>
                          <a:latin typeface="+mn-lt"/>
                        </a:rPr>
                        <a:t>influence</a:t>
                      </a:r>
                      <a:endParaRPr kumimoji="0" lang="nl-NL" sz="1400" b="0" i="0" u="none" strike="noStrike" cap="none" normalizeH="0" baseline="0" dirty="0">
                        <a:ln>
                          <a:noFill/>
                        </a:ln>
                        <a:solidFill>
                          <a:schemeClr val="tx1"/>
                        </a:solidFill>
                        <a:effectLst/>
                        <a:latin typeface="+mn-lt"/>
                      </a:endParaRPr>
                    </a:p>
                  </a:txBody>
                  <a:tcPr marL="121920" marR="121920" marT="31652" marB="31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62000" rtl="0" eaLnBrk="0" fontAlgn="base" latinLnBrk="0" hangingPunct="0">
                        <a:lnSpc>
                          <a:spcPct val="100000"/>
                        </a:lnSpc>
                        <a:spcBef>
                          <a:spcPct val="20000"/>
                        </a:spcBef>
                        <a:spcAft>
                          <a:spcPct val="0"/>
                        </a:spcAft>
                        <a:buClr>
                          <a:schemeClr val="tx2"/>
                        </a:buClr>
                        <a:buSzPct val="100000"/>
                        <a:buFontTx/>
                        <a:buNone/>
                        <a:tabLst/>
                      </a:pPr>
                      <a:r>
                        <a:rPr kumimoji="0" lang="nl-NL" sz="1400" b="1" i="0" u="none" strike="noStrike" cap="none" normalizeH="0" baseline="0" dirty="0" err="1">
                          <a:ln>
                            <a:noFill/>
                          </a:ln>
                          <a:solidFill>
                            <a:schemeClr val="tx1"/>
                          </a:solidFill>
                          <a:effectLst/>
                          <a:latin typeface="+mn-lt"/>
                        </a:rPr>
                        <a:t>Balance</a:t>
                      </a:r>
                      <a:r>
                        <a:rPr kumimoji="0" lang="nl-NL" sz="1400" b="1" i="0" u="none" strike="noStrike" cap="none" normalizeH="0" baseline="0" dirty="0">
                          <a:ln>
                            <a:noFill/>
                          </a:ln>
                          <a:solidFill>
                            <a:schemeClr val="tx1"/>
                          </a:solidFill>
                          <a:effectLst/>
                          <a:latin typeface="+mn-lt"/>
                        </a:rPr>
                        <a:t> sheet</a:t>
                      </a:r>
                    </a:p>
                    <a:p>
                      <a:pPr marL="0" marR="0" lvl="0" indent="0" algn="l" defTabSz="762000" rtl="0" eaLnBrk="0" fontAlgn="base" latinLnBrk="0" hangingPunct="0">
                        <a:lnSpc>
                          <a:spcPct val="100000"/>
                        </a:lnSpc>
                        <a:spcBef>
                          <a:spcPct val="20000"/>
                        </a:spcBef>
                        <a:spcAft>
                          <a:spcPct val="0"/>
                        </a:spcAft>
                        <a:buClr>
                          <a:schemeClr val="tx2"/>
                        </a:buClr>
                        <a:buSzPct val="100000"/>
                        <a:buFontTx/>
                        <a:buNone/>
                        <a:tabLst/>
                      </a:pPr>
                      <a:endParaRPr kumimoji="0" lang="nl-NL" sz="1400" b="0" i="0" u="none" strike="noStrike" cap="none" normalizeH="0" baseline="0" dirty="0">
                        <a:ln>
                          <a:noFill/>
                        </a:ln>
                        <a:solidFill>
                          <a:schemeClr val="tx1"/>
                        </a:solidFill>
                        <a:effectLst/>
                        <a:latin typeface="+mn-lt"/>
                      </a:endParaRPr>
                    </a:p>
                    <a:p>
                      <a:pPr marL="0" marR="0" lvl="0" indent="0" algn="l" defTabSz="762000" rtl="0" eaLnBrk="0" fontAlgn="base" latinLnBrk="0" hangingPunct="0">
                        <a:lnSpc>
                          <a:spcPct val="100000"/>
                        </a:lnSpc>
                        <a:spcBef>
                          <a:spcPct val="20000"/>
                        </a:spcBef>
                        <a:spcAft>
                          <a:spcPct val="0"/>
                        </a:spcAft>
                        <a:buClr>
                          <a:schemeClr val="tx2"/>
                        </a:buClr>
                        <a:buSzPct val="100000"/>
                        <a:buFontTx/>
                        <a:buNone/>
                        <a:tabLst/>
                      </a:pPr>
                      <a:endParaRPr kumimoji="0" lang="nl-NL" sz="1400" b="0" i="0" u="none" strike="noStrike" cap="none" normalizeH="0" baseline="0" dirty="0">
                        <a:ln>
                          <a:noFill/>
                        </a:ln>
                        <a:solidFill>
                          <a:schemeClr val="tx1"/>
                        </a:solidFill>
                        <a:effectLst/>
                        <a:latin typeface="+mn-lt"/>
                      </a:endParaRPr>
                    </a:p>
                    <a:p>
                      <a:pPr marL="0" marR="0" lvl="0" indent="0" algn="l" defTabSz="762000" rtl="0" eaLnBrk="0" fontAlgn="base" latinLnBrk="0" hangingPunct="0">
                        <a:lnSpc>
                          <a:spcPct val="100000"/>
                        </a:lnSpc>
                        <a:spcBef>
                          <a:spcPct val="20000"/>
                        </a:spcBef>
                        <a:spcAft>
                          <a:spcPct val="0"/>
                        </a:spcAft>
                        <a:buClr>
                          <a:schemeClr val="tx2"/>
                        </a:buClr>
                        <a:buSzPct val="100000"/>
                        <a:buFontTx/>
                        <a:buNone/>
                        <a:tabLst/>
                      </a:pPr>
                      <a:r>
                        <a:rPr kumimoji="0" lang="nl-NL" sz="1400" b="0" i="0" u="none" strike="noStrike" cap="none" normalizeH="0" baseline="0" dirty="0" err="1">
                          <a:ln>
                            <a:noFill/>
                          </a:ln>
                          <a:solidFill>
                            <a:schemeClr val="tx1"/>
                          </a:solidFill>
                          <a:effectLst/>
                          <a:latin typeface="+mn-lt"/>
                        </a:rPr>
                        <a:t>Equity</a:t>
                      </a:r>
                      <a:r>
                        <a:rPr kumimoji="0" lang="nl-NL" sz="1400" b="0" i="0" u="none" strike="noStrike" cap="none" normalizeH="0" baseline="0" dirty="0">
                          <a:ln>
                            <a:noFill/>
                          </a:ln>
                          <a:solidFill>
                            <a:schemeClr val="tx1"/>
                          </a:solidFill>
                          <a:effectLst/>
                          <a:latin typeface="+mn-lt"/>
                        </a:rPr>
                        <a:t> </a:t>
                      </a:r>
                      <a:r>
                        <a:rPr kumimoji="0" lang="nl-NL" sz="1400" b="0" i="0" u="none" strike="noStrike" cap="none" normalizeH="0" baseline="0" dirty="0" err="1">
                          <a:ln>
                            <a:noFill/>
                          </a:ln>
                          <a:solidFill>
                            <a:schemeClr val="tx1"/>
                          </a:solidFill>
                          <a:effectLst/>
                          <a:latin typeface="+mn-lt"/>
                        </a:rPr>
                        <a:t>increase</a:t>
                      </a:r>
                      <a:endParaRPr kumimoji="0" lang="nl-NL" sz="1400" b="0" i="0" u="none" strike="noStrike" cap="none" normalizeH="0" baseline="0" dirty="0">
                        <a:ln>
                          <a:noFill/>
                        </a:ln>
                        <a:solidFill>
                          <a:schemeClr val="tx1"/>
                        </a:solidFill>
                        <a:effectLst/>
                        <a:latin typeface="+mn-lt"/>
                      </a:endParaRPr>
                    </a:p>
                  </a:txBody>
                  <a:tcPr marL="121920" marR="121920" marT="31652" marB="31652"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2232">
                <a:tc>
                  <a:txBody>
                    <a:bodyPr/>
                    <a:lstStyle/>
                    <a:p>
                      <a:pPr marL="0" marR="0" lvl="0" indent="0" algn="l" defTabSz="762000" rtl="0" eaLnBrk="0" fontAlgn="base" latinLnBrk="0" hangingPunct="0">
                        <a:lnSpc>
                          <a:spcPct val="100000"/>
                        </a:lnSpc>
                        <a:spcBef>
                          <a:spcPct val="20000"/>
                        </a:spcBef>
                        <a:spcAft>
                          <a:spcPct val="0"/>
                        </a:spcAft>
                        <a:buClr>
                          <a:schemeClr val="tx2"/>
                        </a:buClr>
                        <a:buSzPct val="100000"/>
                        <a:buFontTx/>
                        <a:buNone/>
                        <a:tabLst/>
                      </a:pPr>
                      <a:endParaRPr kumimoji="0" lang="nl-NL" sz="1400" b="0" i="0" u="none" strike="noStrike" cap="none" normalizeH="0" baseline="0" dirty="0">
                        <a:ln>
                          <a:noFill/>
                        </a:ln>
                        <a:solidFill>
                          <a:schemeClr val="tx1"/>
                        </a:solidFill>
                        <a:effectLst/>
                        <a:latin typeface="+mn-lt"/>
                      </a:endParaRPr>
                    </a:p>
                    <a:p>
                      <a:pPr marL="0" marR="0" lvl="0" indent="0" algn="l" defTabSz="762000" rtl="0" eaLnBrk="0" fontAlgn="base" latinLnBrk="0" hangingPunct="0">
                        <a:lnSpc>
                          <a:spcPct val="100000"/>
                        </a:lnSpc>
                        <a:spcBef>
                          <a:spcPct val="20000"/>
                        </a:spcBef>
                        <a:spcAft>
                          <a:spcPct val="0"/>
                        </a:spcAft>
                        <a:buClr>
                          <a:schemeClr val="tx2"/>
                        </a:buClr>
                        <a:buSzPct val="100000"/>
                        <a:buFontTx/>
                        <a:buNone/>
                        <a:tabLst/>
                      </a:pPr>
                      <a:r>
                        <a:rPr kumimoji="0" lang="nl-NL" sz="1400" b="0" i="0" u="none" strike="noStrike" cap="none" normalizeH="0" baseline="0" dirty="0">
                          <a:ln>
                            <a:noFill/>
                          </a:ln>
                          <a:solidFill>
                            <a:schemeClr val="tx1"/>
                          </a:solidFill>
                          <a:effectLst/>
                          <a:latin typeface="+mn-lt"/>
                        </a:rPr>
                        <a:t>Private </a:t>
                      </a:r>
                      <a:r>
                        <a:rPr kumimoji="0" lang="nl-NL" sz="1400" b="0" i="0" u="none" strike="noStrike" cap="none" normalizeH="0" baseline="0" dirty="0" err="1">
                          <a:ln>
                            <a:noFill/>
                          </a:ln>
                          <a:solidFill>
                            <a:schemeClr val="tx1"/>
                          </a:solidFill>
                          <a:effectLst/>
                          <a:latin typeface="+mn-lt"/>
                        </a:rPr>
                        <a:t>withdrawal</a:t>
                      </a:r>
                      <a:endParaRPr kumimoji="0" lang="nl-NL" sz="1400" b="0" i="0" u="none" strike="noStrike" cap="none" normalizeH="0" baseline="0" dirty="0">
                        <a:ln>
                          <a:noFill/>
                        </a:ln>
                        <a:solidFill>
                          <a:schemeClr val="tx1"/>
                        </a:solidFill>
                        <a:effectLst/>
                        <a:latin typeface="+mn-lt"/>
                      </a:endParaRPr>
                    </a:p>
                  </a:txBody>
                  <a:tcPr marL="121920" marR="121920" marT="31652" marB="31652"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762000" rtl="0" eaLnBrk="0" fontAlgn="base" latinLnBrk="0" hangingPunct="0">
                        <a:lnSpc>
                          <a:spcPct val="100000"/>
                        </a:lnSpc>
                        <a:spcBef>
                          <a:spcPct val="20000"/>
                        </a:spcBef>
                        <a:spcAft>
                          <a:spcPct val="0"/>
                        </a:spcAft>
                        <a:buClr>
                          <a:schemeClr val="tx2"/>
                        </a:buClr>
                        <a:buSzPct val="100000"/>
                        <a:buFontTx/>
                        <a:buNone/>
                        <a:tabLst/>
                      </a:pPr>
                      <a:endParaRPr kumimoji="0" lang="nl-NL" sz="1400" b="0" i="0" u="none" strike="noStrike" cap="none" normalizeH="0" baseline="0" dirty="0">
                        <a:ln>
                          <a:noFill/>
                        </a:ln>
                        <a:solidFill>
                          <a:schemeClr val="tx1"/>
                        </a:solidFill>
                        <a:effectLst/>
                        <a:latin typeface="+mn-lt"/>
                      </a:endParaRPr>
                    </a:p>
                    <a:p>
                      <a:pPr marL="0" marR="0" lvl="0" indent="0" algn="l" defTabSz="762000" rtl="0" eaLnBrk="0" fontAlgn="base" latinLnBrk="0" hangingPunct="0">
                        <a:lnSpc>
                          <a:spcPct val="100000"/>
                        </a:lnSpc>
                        <a:spcBef>
                          <a:spcPct val="20000"/>
                        </a:spcBef>
                        <a:spcAft>
                          <a:spcPct val="0"/>
                        </a:spcAft>
                        <a:buClr>
                          <a:schemeClr val="tx2"/>
                        </a:buClr>
                        <a:buSzPct val="100000"/>
                        <a:buFontTx/>
                        <a:buNone/>
                        <a:tabLst/>
                      </a:pPr>
                      <a:r>
                        <a:rPr kumimoji="0" lang="nl-NL" sz="1400" b="0" i="0" u="none" strike="noStrike" cap="none" normalizeH="0" baseline="0" dirty="0">
                          <a:ln>
                            <a:noFill/>
                          </a:ln>
                          <a:solidFill>
                            <a:schemeClr val="tx1"/>
                          </a:solidFill>
                          <a:effectLst/>
                          <a:latin typeface="+mn-lt"/>
                        </a:rPr>
                        <a:t>No </a:t>
                      </a:r>
                      <a:r>
                        <a:rPr kumimoji="0" lang="nl-NL" sz="1400" b="0" i="0" u="none" strike="noStrike" cap="none" normalizeH="0" baseline="0" dirty="0" err="1">
                          <a:ln>
                            <a:noFill/>
                          </a:ln>
                          <a:solidFill>
                            <a:schemeClr val="tx1"/>
                          </a:solidFill>
                          <a:effectLst/>
                          <a:latin typeface="+mn-lt"/>
                        </a:rPr>
                        <a:t>influence</a:t>
                      </a:r>
                      <a:endParaRPr kumimoji="0" lang="nl-NL" sz="1400" b="0" i="0" u="none" strike="noStrike" cap="none" normalizeH="0" baseline="0" dirty="0">
                        <a:ln>
                          <a:noFill/>
                        </a:ln>
                        <a:solidFill>
                          <a:schemeClr val="tx1"/>
                        </a:solidFill>
                        <a:effectLst/>
                        <a:latin typeface="+mn-lt"/>
                      </a:endParaRPr>
                    </a:p>
                  </a:txBody>
                  <a:tcPr marL="121920" marR="121920" marT="31652" marB="31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762000" rtl="0" eaLnBrk="0" fontAlgn="base" latinLnBrk="0" hangingPunct="0">
                        <a:lnSpc>
                          <a:spcPct val="100000"/>
                        </a:lnSpc>
                        <a:spcBef>
                          <a:spcPct val="20000"/>
                        </a:spcBef>
                        <a:spcAft>
                          <a:spcPct val="0"/>
                        </a:spcAft>
                        <a:buClr>
                          <a:schemeClr val="tx2"/>
                        </a:buClr>
                        <a:buSzPct val="100000"/>
                        <a:buFontTx/>
                        <a:buNone/>
                        <a:tabLst/>
                      </a:pPr>
                      <a:endParaRPr kumimoji="0" lang="nl-NL" sz="1400" b="0" i="0" u="none" strike="noStrike" cap="none" normalizeH="0" baseline="0" dirty="0">
                        <a:ln>
                          <a:noFill/>
                        </a:ln>
                        <a:solidFill>
                          <a:schemeClr val="tx1"/>
                        </a:solidFill>
                        <a:effectLst/>
                        <a:latin typeface="+mn-lt"/>
                      </a:endParaRPr>
                    </a:p>
                    <a:p>
                      <a:pPr marL="0" marR="0" lvl="0" indent="0" algn="l" defTabSz="762000" rtl="0" eaLnBrk="0" fontAlgn="base" latinLnBrk="0" hangingPunct="0">
                        <a:lnSpc>
                          <a:spcPct val="100000"/>
                        </a:lnSpc>
                        <a:spcBef>
                          <a:spcPct val="20000"/>
                        </a:spcBef>
                        <a:spcAft>
                          <a:spcPct val="0"/>
                        </a:spcAft>
                        <a:buClr>
                          <a:schemeClr val="tx2"/>
                        </a:buClr>
                        <a:buSzPct val="100000"/>
                        <a:buFontTx/>
                        <a:buNone/>
                        <a:tabLst/>
                      </a:pPr>
                      <a:r>
                        <a:rPr kumimoji="0" lang="nl-NL" sz="1400" b="0" i="0" u="none" strike="noStrike" cap="none" normalizeH="0" baseline="0" dirty="0" err="1">
                          <a:ln>
                            <a:noFill/>
                          </a:ln>
                          <a:solidFill>
                            <a:schemeClr val="tx1"/>
                          </a:solidFill>
                          <a:effectLst/>
                          <a:latin typeface="+mn-lt"/>
                        </a:rPr>
                        <a:t>Equity</a:t>
                      </a:r>
                      <a:r>
                        <a:rPr kumimoji="0" lang="nl-NL" sz="1400" b="0" i="0" u="none" strike="noStrike" cap="none" normalizeH="0" baseline="0" dirty="0">
                          <a:ln>
                            <a:noFill/>
                          </a:ln>
                          <a:solidFill>
                            <a:schemeClr val="tx1"/>
                          </a:solidFill>
                          <a:effectLst/>
                          <a:latin typeface="+mn-lt"/>
                        </a:rPr>
                        <a:t> </a:t>
                      </a:r>
                      <a:r>
                        <a:rPr kumimoji="0" lang="nl-NL" sz="1400" b="0" i="0" u="none" strike="noStrike" cap="none" normalizeH="0" baseline="0" dirty="0" err="1">
                          <a:ln>
                            <a:noFill/>
                          </a:ln>
                          <a:solidFill>
                            <a:schemeClr val="tx1"/>
                          </a:solidFill>
                          <a:effectLst/>
                          <a:latin typeface="+mn-lt"/>
                        </a:rPr>
                        <a:t>decrease</a:t>
                      </a:r>
                      <a:endParaRPr kumimoji="0" lang="nl-NL" sz="1400" b="0" i="0" u="none" strike="noStrike" cap="none" normalizeH="0" baseline="0" dirty="0">
                        <a:ln>
                          <a:noFill/>
                        </a:ln>
                        <a:solidFill>
                          <a:schemeClr val="tx1"/>
                        </a:solidFill>
                        <a:effectLst/>
                        <a:latin typeface="+mn-lt"/>
                      </a:endParaRPr>
                    </a:p>
                  </a:txBody>
                  <a:tcPr marL="121920" marR="121920" marT="31652" marB="31652"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00461" name="Group 77"/>
          <p:cNvGraphicFramePr>
            <a:graphicFrameLocks noGrp="1"/>
          </p:cNvGraphicFramePr>
          <p:nvPr>
            <p:extLst/>
          </p:nvPr>
        </p:nvGraphicFramePr>
        <p:xfrm>
          <a:off x="3131840" y="3573015"/>
          <a:ext cx="3132832" cy="2072291"/>
        </p:xfrm>
        <a:graphic>
          <a:graphicData uri="http://schemas.openxmlformats.org/drawingml/2006/table">
            <a:tbl>
              <a:tblPr/>
              <a:tblGrid>
                <a:gridCol w="3132832">
                  <a:extLst>
                    <a:ext uri="{9D8B030D-6E8A-4147-A177-3AD203B41FA5}">
                      <a16:colId xmlns:a16="http://schemas.microsoft.com/office/drawing/2014/main" val="20000"/>
                    </a:ext>
                  </a:extLst>
                </a:gridCol>
              </a:tblGrid>
              <a:tr h="476629">
                <a:tc>
                  <a:txBody>
                    <a:bodyPr/>
                    <a:lstStyle/>
                    <a:p>
                      <a:pPr marL="0" marR="0" lvl="0" indent="0" algn="l" defTabSz="762000" rtl="0" eaLnBrk="0" fontAlgn="base" latinLnBrk="0" hangingPunct="0">
                        <a:lnSpc>
                          <a:spcPct val="100000"/>
                        </a:lnSpc>
                        <a:spcBef>
                          <a:spcPct val="20000"/>
                        </a:spcBef>
                        <a:spcAft>
                          <a:spcPct val="0"/>
                        </a:spcAft>
                        <a:buClr>
                          <a:schemeClr val="tx2"/>
                        </a:buClr>
                        <a:buSzPct val="100000"/>
                        <a:buFontTx/>
                        <a:buNone/>
                        <a:tabLst/>
                      </a:pPr>
                      <a:r>
                        <a:rPr kumimoji="0" lang="nl-NL" sz="1400" b="0" i="0" u="none" strike="noStrike" cap="none" normalizeH="0" baseline="0" dirty="0" err="1">
                          <a:ln>
                            <a:noFill/>
                          </a:ln>
                          <a:solidFill>
                            <a:schemeClr val="tx1"/>
                          </a:solidFill>
                          <a:effectLst/>
                          <a:latin typeface="+mn-lt"/>
                        </a:rPr>
                        <a:t>Equity</a:t>
                      </a:r>
                      <a:r>
                        <a:rPr kumimoji="0" lang="nl-NL" sz="1400" b="0" i="0" u="none" strike="noStrike" cap="none" normalizeH="0" baseline="0" dirty="0">
                          <a:ln>
                            <a:noFill/>
                          </a:ln>
                          <a:solidFill>
                            <a:schemeClr val="tx1"/>
                          </a:solidFill>
                          <a:effectLst/>
                          <a:latin typeface="+mn-lt"/>
                        </a:rPr>
                        <a:t> 31/12</a:t>
                      </a:r>
                    </a:p>
                    <a:p>
                      <a:pPr marL="0" marR="0" lvl="0" indent="0" algn="l" defTabSz="762000" rtl="0" eaLnBrk="0" fontAlgn="base" latinLnBrk="0" hangingPunct="0">
                        <a:lnSpc>
                          <a:spcPct val="100000"/>
                        </a:lnSpc>
                        <a:spcBef>
                          <a:spcPct val="20000"/>
                        </a:spcBef>
                        <a:spcAft>
                          <a:spcPct val="0"/>
                        </a:spcAft>
                        <a:buClr>
                          <a:schemeClr val="tx2"/>
                        </a:buClr>
                        <a:buSzPct val="100000"/>
                        <a:buFontTx/>
                        <a:buNone/>
                        <a:tabLst/>
                      </a:pPr>
                      <a:r>
                        <a:rPr kumimoji="0" lang="nl-NL" sz="1400" b="0" i="0" u="none" strike="noStrike" cap="none" normalizeH="0" baseline="0" dirty="0" err="1">
                          <a:ln>
                            <a:noFill/>
                          </a:ln>
                          <a:solidFill>
                            <a:schemeClr val="tx1"/>
                          </a:solidFill>
                          <a:effectLst/>
                          <a:latin typeface="+mn-lt"/>
                        </a:rPr>
                        <a:t>Equity</a:t>
                      </a:r>
                      <a:r>
                        <a:rPr kumimoji="0" lang="nl-NL" sz="1400" b="0" i="0" u="none" strike="noStrike" cap="none" normalizeH="0" baseline="0" dirty="0">
                          <a:ln>
                            <a:noFill/>
                          </a:ln>
                          <a:solidFill>
                            <a:schemeClr val="tx1"/>
                          </a:solidFill>
                          <a:effectLst/>
                          <a:latin typeface="+mn-lt"/>
                        </a:rPr>
                        <a:t> 1/1</a:t>
                      </a:r>
                    </a:p>
                  </a:txBody>
                  <a:tcPr marL="121920" marR="121920" marT="31652" marB="31652"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17253">
                <a:tc>
                  <a:txBody>
                    <a:bodyPr/>
                    <a:lstStyle/>
                    <a:p>
                      <a:pPr marL="0" marR="0" lvl="0" indent="0" algn="l" defTabSz="762000" rtl="0" eaLnBrk="0" fontAlgn="base" latinLnBrk="0" hangingPunct="0">
                        <a:lnSpc>
                          <a:spcPct val="100000"/>
                        </a:lnSpc>
                        <a:spcBef>
                          <a:spcPct val="20000"/>
                        </a:spcBef>
                        <a:spcAft>
                          <a:spcPct val="0"/>
                        </a:spcAft>
                        <a:buClr>
                          <a:schemeClr val="tx2"/>
                        </a:buClr>
                        <a:buSzPct val="100000"/>
                        <a:buFontTx/>
                        <a:buNone/>
                        <a:tabLst/>
                      </a:pPr>
                      <a:r>
                        <a:rPr kumimoji="0" lang="nl-NL" sz="1400" b="0" i="0" u="none" strike="noStrike" cap="none" normalizeH="0" baseline="0" dirty="0" err="1">
                          <a:ln>
                            <a:noFill/>
                          </a:ln>
                          <a:solidFill>
                            <a:schemeClr val="tx1"/>
                          </a:solidFill>
                          <a:effectLst/>
                          <a:latin typeface="+mn-lt"/>
                        </a:rPr>
                        <a:t>Change</a:t>
                      </a:r>
                      <a:r>
                        <a:rPr kumimoji="0" lang="nl-NL" sz="1400" b="0" i="0" u="none" strike="noStrike" cap="none" normalizeH="0" baseline="0" dirty="0">
                          <a:ln>
                            <a:noFill/>
                          </a:ln>
                          <a:solidFill>
                            <a:schemeClr val="tx1"/>
                          </a:solidFill>
                          <a:effectLst/>
                          <a:latin typeface="+mn-lt"/>
                        </a:rPr>
                        <a:t> in </a:t>
                      </a:r>
                      <a:r>
                        <a:rPr kumimoji="0" lang="nl-NL" sz="1400" b="0" i="0" u="none" strike="noStrike" cap="none" normalizeH="0" baseline="0" dirty="0" err="1">
                          <a:ln>
                            <a:noFill/>
                          </a:ln>
                          <a:solidFill>
                            <a:schemeClr val="tx1"/>
                          </a:solidFill>
                          <a:effectLst/>
                          <a:latin typeface="+mn-lt"/>
                        </a:rPr>
                        <a:t>equity</a:t>
                      </a:r>
                      <a:endParaRPr kumimoji="0" lang="nl-NL" sz="1400" b="0" i="0" u="none" strike="noStrike" cap="none" normalizeH="0" baseline="0" dirty="0">
                        <a:ln>
                          <a:noFill/>
                        </a:ln>
                        <a:solidFill>
                          <a:schemeClr val="tx1"/>
                        </a:solidFill>
                        <a:effectLst/>
                        <a:latin typeface="+mn-lt"/>
                      </a:endParaRPr>
                    </a:p>
                    <a:p>
                      <a:pPr marL="0" marR="0" lvl="0" indent="0" algn="l" defTabSz="762000" rtl="0" eaLnBrk="0" fontAlgn="base" latinLnBrk="0" hangingPunct="0">
                        <a:lnSpc>
                          <a:spcPct val="100000"/>
                        </a:lnSpc>
                        <a:spcBef>
                          <a:spcPct val="20000"/>
                        </a:spcBef>
                        <a:spcAft>
                          <a:spcPct val="0"/>
                        </a:spcAft>
                        <a:buClr>
                          <a:schemeClr val="tx2"/>
                        </a:buClr>
                        <a:buSzPct val="100000"/>
                        <a:buFontTx/>
                        <a:buNone/>
                        <a:tabLst/>
                      </a:pPr>
                      <a:endParaRPr kumimoji="0" lang="nl-NL" sz="1400" b="0" i="0" u="none" strike="noStrike" cap="none" normalizeH="0" baseline="0" dirty="0">
                        <a:ln>
                          <a:noFill/>
                        </a:ln>
                        <a:solidFill>
                          <a:schemeClr val="tx1"/>
                        </a:solidFill>
                        <a:effectLst/>
                        <a:latin typeface="+mn-lt"/>
                      </a:endParaRPr>
                    </a:p>
                    <a:p>
                      <a:pPr marL="0" marR="0" lvl="0" indent="0" algn="l" defTabSz="762000" rtl="0" eaLnBrk="0" fontAlgn="base" latinLnBrk="0" hangingPunct="0">
                        <a:lnSpc>
                          <a:spcPct val="100000"/>
                        </a:lnSpc>
                        <a:spcBef>
                          <a:spcPct val="20000"/>
                        </a:spcBef>
                        <a:spcAft>
                          <a:spcPct val="0"/>
                        </a:spcAft>
                        <a:buClr>
                          <a:schemeClr val="tx2"/>
                        </a:buClr>
                        <a:buSzPct val="100000"/>
                        <a:buFontTx/>
                        <a:buNone/>
                        <a:tabLst/>
                      </a:pPr>
                      <a:r>
                        <a:rPr kumimoji="0" lang="nl-NL" sz="1400" b="0" i="0" u="none" strike="noStrike" cap="none" normalizeH="0" baseline="0" dirty="0" err="1">
                          <a:ln>
                            <a:noFill/>
                          </a:ln>
                          <a:solidFill>
                            <a:schemeClr val="tx1"/>
                          </a:solidFill>
                          <a:effectLst/>
                          <a:latin typeface="+mn-lt"/>
                        </a:rPr>
                        <a:t>Owner</a:t>
                      </a:r>
                      <a:r>
                        <a:rPr kumimoji="0" lang="nl-NL" sz="1400" b="0" i="0" u="none" strike="noStrike" cap="none" normalizeH="0" baseline="0" dirty="0">
                          <a:ln>
                            <a:noFill/>
                          </a:ln>
                          <a:solidFill>
                            <a:schemeClr val="tx1"/>
                          </a:solidFill>
                          <a:effectLst/>
                          <a:latin typeface="+mn-lt"/>
                        </a:rPr>
                        <a:t> </a:t>
                      </a:r>
                      <a:r>
                        <a:rPr kumimoji="0" lang="nl-NL" sz="1400" b="0" i="0" u="none" strike="noStrike" cap="none" normalizeH="0" baseline="0" dirty="0" err="1">
                          <a:ln>
                            <a:noFill/>
                          </a:ln>
                          <a:solidFill>
                            <a:schemeClr val="tx1"/>
                          </a:solidFill>
                          <a:effectLst/>
                          <a:latin typeface="+mn-lt"/>
                        </a:rPr>
                        <a:t>deposits</a:t>
                      </a:r>
                      <a:endParaRPr kumimoji="0" lang="nl-NL" sz="1400" b="0" i="0" u="none" strike="noStrike" cap="none" normalizeH="0" baseline="0" dirty="0">
                        <a:ln>
                          <a:noFill/>
                        </a:ln>
                        <a:solidFill>
                          <a:schemeClr val="tx1"/>
                        </a:solidFill>
                        <a:effectLst/>
                        <a:latin typeface="+mn-lt"/>
                      </a:endParaRPr>
                    </a:p>
                    <a:p>
                      <a:pPr marL="0" marR="0" lvl="0" indent="0" algn="l" defTabSz="762000" rtl="0" eaLnBrk="0" fontAlgn="base" latinLnBrk="0" hangingPunct="0">
                        <a:lnSpc>
                          <a:spcPct val="100000"/>
                        </a:lnSpc>
                        <a:spcBef>
                          <a:spcPct val="20000"/>
                        </a:spcBef>
                        <a:spcAft>
                          <a:spcPct val="0"/>
                        </a:spcAft>
                        <a:buClr>
                          <a:schemeClr val="tx2"/>
                        </a:buClr>
                        <a:buSzPct val="100000"/>
                        <a:buFontTx/>
                        <a:buNone/>
                        <a:tabLst/>
                      </a:pPr>
                      <a:r>
                        <a:rPr kumimoji="0" lang="nl-NL" sz="1400" b="0" i="0" u="none" strike="noStrike" cap="none" normalizeH="0" baseline="0" dirty="0" err="1">
                          <a:ln>
                            <a:noFill/>
                          </a:ln>
                          <a:solidFill>
                            <a:schemeClr val="tx1"/>
                          </a:solidFill>
                          <a:effectLst/>
                          <a:latin typeface="+mn-lt"/>
                        </a:rPr>
                        <a:t>Owner</a:t>
                      </a:r>
                      <a:r>
                        <a:rPr kumimoji="0" lang="nl-NL" sz="1400" b="0" i="0" u="none" strike="noStrike" cap="none" normalizeH="0" baseline="0" dirty="0">
                          <a:ln>
                            <a:noFill/>
                          </a:ln>
                          <a:solidFill>
                            <a:schemeClr val="tx1"/>
                          </a:solidFill>
                          <a:effectLst/>
                          <a:latin typeface="+mn-lt"/>
                        </a:rPr>
                        <a:t> </a:t>
                      </a:r>
                      <a:r>
                        <a:rPr kumimoji="0" lang="nl-NL" sz="1400" b="0" i="0" u="none" strike="noStrike" cap="none" normalizeH="0" baseline="0" dirty="0" err="1">
                          <a:ln>
                            <a:noFill/>
                          </a:ln>
                          <a:solidFill>
                            <a:schemeClr val="tx1"/>
                          </a:solidFill>
                          <a:effectLst/>
                          <a:latin typeface="+mn-lt"/>
                        </a:rPr>
                        <a:t>withdrawals</a:t>
                      </a:r>
                      <a:endParaRPr kumimoji="0" lang="nl-NL" sz="1400" b="0" i="0" u="none" strike="noStrike" cap="none" normalizeH="0" baseline="0" dirty="0">
                        <a:ln>
                          <a:noFill/>
                        </a:ln>
                        <a:solidFill>
                          <a:schemeClr val="tx1"/>
                        </a:solidFill>
                        <a:effectLst/>
                        <a:latin typeface="+mn-lt"/>
                      </a:endParaRPr>
                    </a:p>
                  </a:txBody>
                  <a:tcPr marL="121920" marR="121920" marT="31652" marB="31652"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2342">
                <a:tc>
                  <a:txBody>
                    <a:bodyPr/>
                    <a:lstStyle/>
                    <a:p>
                      <a:pPr marL="0" marR="0" lvl="0" indent="0" algn="l" defTabSz="762000" rtl="0" eaLnBrk="0" fontAlgn="base" latinLnBrk="0" hangingPunct="0">
                        <a:lnSpc>
                          <a:spcPct val="100000"/>
                        </a:lnSpc>
                        <a:spcBef>
                          <a:spcPct val="20000"/>
                        </a:spcBef>
                        <a:spcAft>
                          <a:spcPct val="0"/>
                        </a:spcAft>
                        <a:buClr>
                          <a:schemeClr val="tx2"/>
                        </a:buClr>
                        <a:buSzPct val="100000"/>
                        <a:buFontTx/>
                        <a:buNone/>
                        <a:tabLst/>
                      </a:pPr>
                      <a:r>
                        <a:rPr kumimoji="0" lang="nl-NL" sz="1400" b="0" i="0" u="none" strike="noStrike" cap="none" normalizeH="0" baseline="0" dirty="0" err="1">
                          <a:ln>
                            <a:noFill/>
                          </a:ln>
                          <a:solidFill>
                            <a:schemeClr val="tx1"/>
                          </a:solidFill>
                          <a:effectLst/>
                          <a:latin typeface="+mn-lt"/>
                        </a:rPr>
                        <a:t>Profit</a:t>
                      </a:r>
                      <a:endParaRPr kumimoji="0" lang="nl-NL" sz="1400" b="0" i="0" u="none" strike="noStrike" cap="none" normalizeH="0" baseline="0" dirty="0">
                        <a:ln>
                          <a:noFill/>
                        </a:ln>
                        <a:solidFill>
                          <a:schemeClr val="tx1"/>
                        </a:solidFill>
                        <a:effectLst/>
                        <a:latin typeface="+mn-lt"/>
                      </a:endParaRPr>
                    </a:p>
                  </a:txBody>
                  <a:tcPr marL="121920" marR="121920" marT="31652" marB="31652"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400473" name="Group 89"/>
          <p:cNvGraphicFramePr>
            <a:graphicFrameLocks noGrp="1"/>
          </p:cNvGraphicFramePr>
          <p:nvPr>
            <p:extLst/>
          </p:nvPr>
        </p:nvGraphicFramePr>
        <p:xfrm>
          <a:off x="1907704" y="4634064"/>
          <a:ext cx="1329680" cy="604704"/>
        </p:xfrm>
        <a:graphic>
          <a:graphicData uri="http://schemas.openxmlformats.org/drawingml/2006/table">
            <a:tbl>
              <a:tblPr/>
              <a:tblGrid>
                <a:gridCol w="1329680">
                  <a:extLst>
                    <a:ext uri="{9D8B030D-6E8A-4147-A177-3AD203B41FA5}">
                      <a16:colId xmlns:a16="http://schemas.microsoft.com/office/drawing/2014/main" val="20000"/>
                    </a:ext>
                  </a:extLst>
                </a:gridCol>
              </a:tblGrid>
              <a:tr h="604704">
                <a:tc>
                  <a:txBody>
                    <a:bodyPr/>
                    <a:lstStyle/>
                    <a:p>
                      <a:pPr marL="0" marR="0" lvl="0" indent="0" algn="r" defTabSz="762000" rtl="0" eaLnBrk="0" fontAlgn="base" latinLnBrk="0" hangingPunct="0">
                        <a:lnSpc>
                          <a:spcPct val="100000"/>
                        </a:lnSpc>
                        <a:spcBef>
                          <a:spcPct val="20000"/>
                        </a:spcBef>
                        <a:spcAft>
                          <a:spcPct val="0"/>
                        </a:spcAft>
                        <a:buClr>
                          <a:schemeClr val="tx2"/>
                        </a:buClr>
                        <a:buSzPct val="100000"/>
                        <a:buFontTx/>
                        <a:buNone/>
                        <a:tabLst/>
                      </a:pPr>
                      <a:r>
                        <a:rPr kumimoji="0" lang="nl-NL" sz="1400" b="0" i="0" u="none" strike="noStrike" cap="none" normalizeH="0" baseline="0" dirty="0" err="1">
                          <a:ln>
                            <a:noFill/>
                          </a:ln>
                          <a:solidFill>
                            <a:schemeClr val="tx1"/>
                          </a:solidFill>
                          <a:effectLst/>
                          <a:latin typeface="+mn-lt"/>
                        </a:rPr>
                        <a:t>Substract</a:t>
                      </a:r>
                      <a:r>
                        <a:rPr kumimoji="0" lang="nl-NL" sz="1400" b="0" i="0" u="none" strike="noStrike" cap="none" normalizeH="0" baseline="0" dirty="0">
                          <a:ln>
                            <a:noFill/>
                          </a:ln>
                          <a:solidFill>
                            <a:schemeClr val="tx1"/>
                          </a:solidFill>
                          <a:effectLst/>
                          <a:latin typeface="+mn-lt"/>
                        </a:rPr>
                        <a:t>:</a:t>
                      </a:r>
                    </a:p>
                    <a:p>
                      <a:pPr marL="0" marR="0" lvl="0" indent="0" algn="r" defTabSz="762000" rtl="0" eaLnBrk="0" fontAlgn="base" latinLnBrk="0" hangingPunct="0">
                        <a:lnSpc>
                          <a:spcPct val="100000"/>
                        </a:lnSpc>
                        <a:spcBef>
                          <a:spcPct val="20000"/>
                        </a:spcBef>
                        <a:spcAft>
                          <a:spcPct val="0"/>
                        </a:spcAft>
                        <a:buClr>
                          <a:schemeClr val="tx2"/>
                        </a:buClr>
                        <a:buSzPct val="100000"/>
                        <a:buFontTx/>
                        <a:buNone/>
                        <a:tabLst/>
                      </a:pPr>
                      <a:r>
                        <a:rPr kumimoji="0" lang="nl-NL" sz="1400" b="0" i="0" u="none" strike="noStrike" cap="none" normalizeH="0" baseline="0" dirty="0" err="1">
                          <a:ln>
                            <a:noFill/>
                          </a:ln>
                          <a:solidFill>
                            <a:schemeClr val="tx1"/>
                          </a:solidFill>
                          <a:effectLst/>
                          <a:latin typeface="+mn-lt"/>
                        </a:rPr>
                        <a:t>Add</a:t>
                      </a:r>
                      <a:r>
                        <a:rPr kumimoji="0" lang="nl-NL" sz="1400" b="0" i="0" u="none" strike="noStrike" cap="none" normalizeH="0" baseline="0" dirty="0">
                          <a:ln>
                            <a:noFill/>
                          </a:ln>
                          <a:solidFill>
                            <a:schemeClr val="tx1"/>
                          </a:solidFill>
                          <a:effectLst/>
                          <a:latin typeface="+mn-lt"/>
                        </a:rPr>
                        <a:t>:</a:t>
                      </a:r>
                    </a:p>
                  </a:txBody>
                  <a:tcPr marL="121920" marR="121920" marT="31652" marB="31652"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188" name="Line 91"/>
          <p:cNvSpPr>
            <a:spLocks noChangeShapeType="1"/>
          </p:cNvSpPr>
          <p:nvPr/>
        </p:nvSpPr>
        <p:spPr bwMode="auto">
          <a:xfrm flipH="1">
            <a:off x="6660232" y="2708920"/>
            <a:ext cx="0" cy="2323907"/>
          </a:xfrm>
          <a:prstGeom prst="line">
            <a:avLst/>
          </a:prstGeom>
          <a:noFill/>
          <a:ln w="28575">
            <a:solidFill>
              <a:schemeClr val="tx1"/>
            </a:solidFill>
            <a:round/>
            <a:headEnd/>
            <a:tailEnd/>
          </a:ln>
        </p:spPr>
        <p:txBody>
          <a:bodyPr/>
          <a:lstStyle/>
          <a:p>
            <a:endParaRPr lang="nl-NL"/>
          </a:p>
        </p:txBody>
      </p:sp>
      <p:sp>
        <p:nvSpPr>
          <p:cNvPr id="7189" name="Line 93"/>
          <p:cNvSpPr>
            <a:spLocks noChangeShapeType="1"/>
          </p:cNvSpPr>
          <p:nvPr/>
        </p:nvSpPr>
        <p:spPr bwMode="auto">
          <a:xfrm flipH="1">
            <a:off x="5730478" y="5036448"/>
            <a:ext cx="929754" cy="3621"/>
          </a:xfrm>
          <a:prstGeom prst="line">
            <a:avLst/>
          </a:prstGeom>
          <a:noFill/>
          <a:ln w="28575">
            <a:solidFill>
              <a:schemeClr val="tx1"/>
            </a:solidFill>
            <a:round/>
            <a:headEnd/>
            <a:tailEnd type="triangle" w="med" len="med"/>
          </a:ln>
        </p:spPr>
        <p:txBody>
          <a:bodyPr/>
          <a:lstStyle/>
          <a:p>
            <a:endParaRPr lang="nl-NL"/>
          </a:p>
        </p:txBody>
      </p:sp>
      <p:sp>
        <p:nvSpPr>
          <p:cNvPr id="7190" name="Line 94"/>
          <p:cNvSpPr>
            <a:spLocks noChangeShapeType="1"/>
          </p:cNvSpPr>
          <p:nvPr/>
        </p:nvSpPr>
        <p:spPr bwMode="auto">
          <a:xfrm flipH="1">
            <a:off x="5724128" y="4671642"/>
            <a:ext cx="936104" cy="0"/>
          </a:xfrm>
          <a:prstGeom prst="line">
            <a:avLst/>
          </a:prstGeom>
          <a:noFill/>
          <a:ln w="28575">
            <a:solidFill>
              <a:schemeClr val="tx1"/>
            </a:solidFill>
            <a:round/>
            <a:headEnd/>
            <a:tailEnd type="triangle" w="med" len="med"/>
          </a:ln>
        </p:spPr>
        <p:txBody>
          <a:bodyPr/>
          <a:lstStyle/>
          <a:p>
            <a:endParaRPr lang="nl-NL"/>
          </a:p>
        </p:txBody>
      </p:sp>
      <p:sp>
        <p:nvSpPr>
          <p:cNvPr id="8" name="Tekstvak 7"/>
          <p:cNvSpPr txBox="1"/>
          <p:nvPr/>
        </p:nvSpPr>
        <p:spPr>
          <a:xfrm>
            <a:off x="1547664" y="215642"/>
            <a:ext cx="6624736" cy="954107"/>
          </a:xfrm>
          <a:prstGeom prst="rect">
            <a:avLst/>
          </a:prstGeom>
          <a:noFill/>
        </p:spPr>
        <p:txBody>
          <a:bodyPr wrap="square" rtlCol="0">
            <a:spAutoFit/>
          </a:bodyPr>
          <a:lstStyle/>
          <a:p>
            <a:r>
              <a:rPr lang="nl-NL" sz="2800" dirty="0">
                <a:latin typeface="+mj-lt"/>
              </a:rPr>
              <a:t>	 CASH FLOW BUT </a:t>
            </a:r>
            <a:r>
              <a:rPr lang="nl-NL" sz="2800" b="1" dirty="0">
                <a:latin typeface="+mj-lt"/>
              </a:rPr>
              <a:t>NO </a:t>
            </a:r>
            <a:r>
              <a:rPr lang="nl-NL" sz="2800" dirty="0">
                <a:latin typeface="+mj-lt"/>
              </a:rPr>
              <a:t>COST</a:t>
            </a:r>
          </a:p>
          <a:p>
            <a:r>
              <a:rPr lang="nl-NL" sz="2800" dirty="0">
                <a:latin typeface="+mj-lt"/>
              </a:rPr>
              <a:t>	3. Direct </a:t>
            </a:r>
            <a:r>
              <a:rPr lang="nl-NL" sz="2800" dirty="0" err="1">
                <a:latin typeface="+mj-lt"/>
              </a:rPr>
              <a:t>equity</a:t>
            </a:r>
            <a:r>
              <a:rPr lang="nl-NL" sz="2800" dirty="0">
                <a:latin typeface="+mj-lt"/>
              </a:rPr>
              <a:t> transactions</a:t>
            </a:r>
          </a:p>
        </p:txBody>
      </p:sp>
    </p:spTree>
    <p:extLst>
      <p:ext uri="{BB962C8B-B14F-4D97-AF65-F5344CB8AC3E}">
        <p14:creationId xmlns:p14="http://schemas.microsoft.com/office/powerpoint/2010/main" val="4373039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63111F60-39D1-4842-AB02-E7AFB7F10DAB}"/>
              </a:ext>
            </a:extLst>
          </p:cNvPr>
          <p:cNvSpPr/>
          <p:nvPr/>
        </p:nvSpPr>
        <p:spPr>
          <a:xfrm>
            <a:off x="3732196" y="1882341"/>
            <a:ext cx="635267" cy="242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nl-NL" sz="1350">
              <a:solidFill>
                <a:prstClr val="white"/>
              </a:solidFill>
              <a:latin typeface="Calibri" panose="020F0502020204030204"/>
            </a:endParaRPr>
          </a:p>
        </p:txBody>
      </p:sp>
      <p:sp>
        <p:nvSpPr>
          <p:cNvPr id="9" name="Rechthoek 8">
            <a:extLst>
              <a:ext uri="{FF2B5EF4-FFF2-40B4-BE49-F238E27FC236}">
                <a16:creationId xmlns:a16="http://schemas.microsoft.com/office/drawing/2014/main" id="{54C2014D-8F29-4DEF-B030-C83DEF3D4024}"/>
              </a:ext>
            </a:extLst>
          </p:cNvPr>
          <p:cNvSpPr/>
          <p:nvPr/>
        </p:nvSpPr>
        <p:spPr>
          <a:xfrm>
            <a:off x="7233386" y="4228499"/>
            <a:ext cx="1689233" cy="1631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nl-NL" sz="1350">
              <a:solidFill>
                <a:prstClr val="white"/>
              </a:solidFill>
              <a:latin typeface="Calibri" panose="020F0502020204030204"/>
            </a:endParaRPr>
          </a:p>
        </p:txBody>
      </p:sp>
      <p:pic>
        <p:nvPicPr>
          <p:cNvPr id="11" name="Afbeelding 10">
            <a:extLst>
              <a:ext uri="{FF2B5EF4-FFF2-40B4-BE49-F238E27FC236}">
                <a16:creationId xmlns:a16="http://schemas.microsoft.com/office/drawing/2014/main" id="{CF492EB8-7F59-4F43-B53D-2C2997E04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243408"/>
            <a:ext cx="6228692" cy="7463918"/>
          </a:xfrm>
          <a:prstGeom prst="rect">
            <a:avLst/>
          </a:prstGeom>
        </p:spPr>
      </p:pic>
    </p:spTree>
    <p:extLst>
      <p:ext uri="{BB962C8B-B14F-4D97-AF65-F5344CB8AC3E}">
        <p14:creationId xmlns:p14="http://schemas.microsoft.com/office/powerpoint/2010/main" val="42631477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F0C6468A-2208-4DD4-96AA-4B2ADDEF1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725" y="0"/>
            <a:ext cx="4360515" cy="6795609"/>
          </a:xfrm>
          <a:prstGeom prst="rect">
            <a:avLst/>
          </a:prstGeom>
        </p:spPr>
      </p:pic>
    </p:spTree>
    <p:extLst>
      <p:ext uri="{BB962C8B-B14F-4D97-AF65-F5344CB8AC3E}">
        <p14:creationId xmlns:p14="http://schemas.microsoft.com/office/powerpoint/2010/main" val="2116101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3"/>
          <a:stretch>
            <a:fillRect/>
          </a:stretch>
        </p:blipFill>
        <p:spPr>
          <a:xfrm>
            <a:off x="1361095" y="2276872"/>
            <a:ext cx="7625904" cy="2736304"/>
          </a:xfrm>
          <a:prstGeom prst="rect">
            <a:avLst/>
          </a:prstGeom>
        </p:spPr>
      </p:pic>
      <p:sp>
        <p:nvSpPr>
          <p:cNvPr id="3" name="Titel 2"/>
          <p:cNvSpPr>
            <a:spLocks noGrp="1"/>
          </p:cNvSpPr>
          <p:nvPr>
            <p:ph type="title"/>
          </p:nvPr>
        </p:nvSpPr>
        <p:spPr/>
        <p:txBody>
          <a:bodyPr/>
          <a:lstStyle/>
          <a:p>
            <a:endParaRPr lang="nl-NL"/>
          </a:p>
        </p:txBody>
      </p:sp>
      <p:sp>
        <p:nvSpPr>
          <p:cNvPr id="4" name="Tijdelijke aanduiding voor tekst 3"/>
          <p:cNvSpPr>
            <a:spLocks noGrp="1"/>
          </p:cNvSpPr>
          <p:nvPr>
            <p:ph type="body" sz="quarter" idx="10"/>
          </p:nvPr>
        </p:nvSpPr>
        <p:spPr/>
        <p:txBody>
          <a:bodyPr/>
          <a:lstStyle/>
          <a:p>
            <a:endParaRPr lang="nl-NL"/>
          </a:p>
        </p:txBody>
      </p:sp>
    </p:spTree>
    <p:extLst>
      <p:ext uri="{BB962C8B-B14F-4D97-AF65-F5344CB8AC3E}">
        <p14:creationId xmlns:p14="http://schemas.microsoft.com/office/powerpoint/2010/main" val="996607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prstGeom prst="rect">
            <a:avLst/>
          </a:prstGeom>
        </p:spPr>
        <p:txBody>
          <a:bodyPr/>
          <a:lstStyle/>
          <a:p>
            <a:pPr algn="r"/>
            <a:r>
              <a:rPr lang="nl-NL" altLang="nl-NL" dirty="0"/>
              <a:t>Basics of Financial Management</a:t>
            </a:r>
            <a:br>
              <a:rPr lang="nl-NL" altLang="nl-NL" dirty="0"/>
            </a:br>
            <a:r>
              <a:rPr lang="nl-NL" altLang="nl-NL" dirty="0" err="1"/>
              <a:t>Chapter</a:t>
            </a:r>
            <a:r>
              <a:rPr lang="nl-NL" altLang="nl-NL" dirty="0"/>
              <a:t> 1</a:t>
            </a:r>
          </a:p>
        </p:txBody>
      </p:sp>
      <p:sp>
        <p:nvSpPr>
          <p:cNvPr id="2051" name="Rectangle 3"/>
          <p:cNvSpPr>
            <a:spLocks noGrp="1" noChangeArrowheads="1"/>
          </p:cNvSpPr>
          <p:nvPr>
            <p:ph type="body" sz="quarter" idx="10"/>
          </p:nvPr>
        </p:nvSpPr>
        <p:spPr>
          <a:xfrm>
            <a:off x="1692000" y="4005064"/>
            <a:ext cx="7200925" cy="4680000"/>
          </a:xfrm>
          <a:prstGeom prst="rect">
            <a:avLst/>
          </a:prstGeom>
        </p:spPr>
        <p:txBody>
          <a:bodyPr/>
          <a:lstStyle/>
          <a:p>
            <a:pPr algn="r"/>
            <a:r>
              <a:rPr lang="nl-NL" altLang="nl-NL" b="1" dirty="0"/>
              <a:t>Rien Brouwers</a:t>
            </a:r>
          </a:p>
          <a:p>
            <a:pPr algn="r"/>
            <a:r>
              <a:rPr lang="nl-NL" altLang="nl-NL" b="1" dirty="0"/>
              <a:t>Wim </a:t>
            </a:r>
            <a:r>
              <a:rPr lang="nl-NL" altLang="nl-NL" b="1" dirty="0" err="1"/>
              <a:t>Koetzier</a:t>
            </a:r>
            <a:endParaRPr lang="nl-NL" altLang="nl-NL"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tekst 2"/>
          <p:cNvSpPr>
            <a:spLocks noGrp="1"/>
          </p:cNvSpPr>
          <p:nvPr>
            <p:ph type="body" sz="quarter" idx="10"/>
          </p:nvPr>
        </p:nvSpPr>
        <p:spPr/>
        <p:txBody>
          <a:bodyPr/>
          <a:lstStyle/>
          <a:p>
            <a:endParaRPr lang="nl-NL"/>
          </a:p>
        </p:txBody>
      </p:sp>
      <p:pic>
        <p:nvPicPr>
          <p:cNvPr id="6" name="Tijdelijke aanduiding voor inhoud 5">
            <a:extLst>
              <a:ext uri="{FF2B5EF4-FFF2-40B4-BE49-F238E27FC236}">
                <a16:creationId xmlns:a16="http://schemas.microsoft.com/office/drawing/2014/main" id="{9B0BFD7B-AEB0-4E41-818F-311A0CD400B6}"/>
              </a:ext>
            </a:extLst>
          </p:cNvPr>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906838" y="2676525"/>
            <a:ext cx="5237162" cy="3489325"/>
          </a:xfrm>
          <a:prstGeom prst="rect">
            <a:avLst/>
          </a:prstGeom>
        </p:spPr>
      </p:pic>
      <p:pic>
        <p:nvPicPr>
          <p:cNvPr id="1026" name="Picture 2" descr="De bronafbeelding bekijken">
            <a:extLst>
              <a:ext uri="{FF2B5EF4-FFF2-40B4-BE49-F238E27FC236}">
                <a16:creationId xmlns:a16="http://schemas.microsoft.com/office/drawing/2014/main" id="{CB40119C-FBB7-49BE-8473-819C76FA0A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16387"/>
            <a:ext cx="2447503" cy="265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582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tekst 2"/>
          <p:cNvSpPr>
            <a:spLocks noGrp="1"/>
          </p:cNvSpPr>
          <p:nvPr>
            <p:ph type="body" sz="quarter" idx="10"/>
          </p:nvPr>
        </p:nvSpPr>
        <p:spPr/>
        <p:txBody>
          <a:bodyPr/>
          <a:lstStyle/>
          <a:p>
            <a:endParaRPr lang="nl-NL"/>
          </a:p>
        </p:txBody>
      </p:sp>
      <p:pic>
        <p:nvPicPr>
          <p:cNvPr id="7" name="Tijdelijke aanduiding voor inhoud 6">
            <a:extLst>
              <a:ext uri="{FF2B5EF4-FFF2-40B4-BE49-F238E27FC236}">
                <a16:creationId xmlns:a16="http://schemas.microsoft.com/office/drawing/2014/main" id="{FCC32FA0-6211-40DA-B434-6448354E782D}"/>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225800" y="333375"/>
            <a:ext cx="5918200" cy="914400"/>
          </a:xfrm>
          <a:prstGeom prst="rect">
            <a:avLst/>
          </a:prstGeom>
        </p:spPr>
      </p:pic>
      <p:sp>
        <p:nvSpPr>
          <p:cNvPr id="9" name="Tekstvak 8">
            <a:extLst>
              <a:ext uri="{FF2B5EF4-FFF2-40B4-BE49-F238E27FC236}">
                <a16:creationId xmlns:a16="http://schemas.microsoft.com/office/drawing/2014/main" id="{294E47CC-DD0D-4D39-A184-F18A4267F1D7}"/>
              </a:ext>
            </a:extLst>
          </p:cNvPr>
          <p:cNvSpPr txBox="1"/>
          <p:nvPr/>
        </p:nvSpPr>
        <p:spPr>
          <a:xfrm>
            <a:off x="2123728" y="1700808"/>
            <a:ext cx="5832648" cy="3323987"/>
          </a:xfrm>
          <a:prstGeom prst="rect">
            <a:avLst/>
          </a:prstGeom>
          <a:noFill/>
        </p:spPr>
        <p:txBody>
          <a:bodyPr wrap="square" rtlCol="0">
            <a:spAutoFit/>
          </a:bodyPr>
          <a:lstStyle/>
          <a:p>
            <a:pPr marL="457200" indent="-457200">
              <a:buFont typeface="Arial" panose="020B0604020202020204" pitchFamily="34" charset="0"/>
              <a:buChar char="•"/>
            </a:pPr>
            <a:r>
              <a:rPr lang="en-US" sz="3200" dirty="0"/>
              <a:t>Business economics</a:t>
            </a:r>
          </a:p>
          <a:p>
            <a:pPr marL="457200" indent="-457200">
              <a:buFont typeface="Arial" panose="020B0604020202020204" pitchFamily="34" charset="0"/>
              <a:buChar char="•"/>
            </a:pPr>
            <a:r>
              <a:rPr lang="en-US" sz="3200" dirty="0"/>
              <a:t>Acting economically</a:t>
            </a:r>
          </a:p>
          <a:p>
            <a:pPr marL="457200" indent="-457200">
              <a:buFont typeface="Arial" panose="020B0604020202020204" pitchFamily="34" charset="0"/>
              <a:buChar char="•"/>
            </a:pPr>
            <a:r>
              <a:rPr lang="en-US" sz="3200" dirty="0"/>
              <a:t>Enterprises / Companies / Production organizations</a:t>
            </a:r>
          </a:p>
          <a:p>
            <a:pPr marL="457200" indent="-457200">
              <a:buFont typeface="Arial" panose="020B0604020202020204" pitchFamily="34" charset="0"/>
              <a:buChar char="•"/>
            </a:pPr>
            <a:r>
              <a:rPr lang="en-US" sz="3200" dirty="0"/>
              <a:t>Production factors</a:t>
            </a:r>
          </a:p>
          <a:p>
            <a:pPr marL="457200" indent="-457200">
              <a:buFont typeface="Arial" panose="020B0604020202020204" pitchFamily="34" charset="0"/>
              <a:buChar char="•"/>
            </a:pPr>
            <a:r>
              <a:rPr lang="en-US" sz="3200" dirty="0"/>
              <a:t>Profit</a:t>
            </a:r>
            <a:endParaRPr lang="nl-NL" sz="3200" dirty="0"/>
          </a:p>
          <a:p>
            <a:endParaRPr lang="nl-NL" dirty="0"/>
          </a:p>
        </p:txBody>
      </p:sp>
    </p:spTree>
    <p:extLst>
      <p:ext uri="{BB962C8B-B14F-4D97-AF65-F5344CB8AC3E}">
        <p14:creationId xmlns:p14="http://schemas.microsoft.com/office/powerpoint/2010/main" val="2998869686"/>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jabloon">
  <a:themeElements>
    <a:clrScheme name="HZ Delta">
      <a:dk1>
        <a:srgbClr val="0093D7"/>
      </a:dk1>
      <a:lt1>
        <a:srgbClr val="FFFFFF"/>
      </a:lt1>
      <a:dk2>
        <a:srgbClr val="0093D7"/>
      </a:dk2>
      <a:lt2>
        <a:srgbClr val="FFFFFF"/>
      </a:lt2>
      <a:accent1>
        <a:srgbClr val="007AC9"/>
      </a:accent1>
      <a:accent2>
        <a:srgbClr val="920075"/>
      </a:accent2>
      <a:accent3>
        <a:srgbClr val="739600"/>
      </a:accent3>
      <a:accent4>
        <a:srgbClr val="009AA6"/>
      </a:accent4>
      <a:accent5>
        <a:srgbClr val="EC7A08"/>
      </a:accent5>
      <a:accent6>
        <a:srgbClr val="999999"/>
      </a:accent6>
      <a:hlink>
        <a:srgbClr val="0042C7"/>
      </a:hlink>
      <a:folHlink>
        <a:srgbClr val="005293"/>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5746</TotalTime>
  <Words>2434</Words>
  <Application>Microsoft Office PowerPoint</Application>
  <PresentationFormat>Diavoorstelling (4:3)</PresentationFormat>
  <Paragraphs>684</Paragraphs>
  <Slides>54</Slides>
  <Notes>50</Notes>
  <HiddenSlides>3</HiddenSlides>
  <MMClips>0</MMClips>
  <ScaleCrop>false</ScaleCrop>
  <HeadingPairs>
    <vt:vector size="8" baseType="variant">
      <vt:variant>
        <vt:lpstr>Gebruikte lettertypen</vt:lpstr>
      </vt:variant>
      <vt:variant>
        <vt:i4>8</vt:i4>
      </vt:variant>
      <vt:variant>
        <vt:lpstr>Thema</vt:lpstr>
      </vt:variant>
      <vt:variant>
        <vt:i4>2</vt:i4>
      </vt:variant>
      <vt:variant>
        <vt:lpstr>Ingesloten OLE-bronprogramma's</vt:lpstr>
      </vt:variant>
      <vt:variant>
        <vt:i4>1</vt:i4>
      </vt:variant>
      <vt:variant>
        <vt:lpstr>Diatitels</vt:lpstr>
      </vt:variant>
      <vt:variant>
        <vt:i4>54</vt:i4>
      </vt:variant>
    </vt:vector>
  </HeadingPairs>
  <TitlesOfParts>
    <vt:vector size="65" baseType="lpstr">
      <vt:lpstr>Arial</vt:lpstr>
      <vt:lpstr>Calibri</vt:lpstr>
      <vt:lpstr>Calibri Light</vt:lpstr>
      <vt:lpstr>Century Gothic</vt:lpstr>
      <vt:lpstr>HP Simplified Light</vt:lpstr>
      <vt:lpstr>Times New Roman</vt:lpstr>
      <vt:lpstr>Verdana</vt:lpstr>
      <vt:lpstr>Wingdings</vt:lpstr>
      <vt:lpstr>Kantoorthema</vt:lpstr>
      <vt:lpstr>sjabloon</vt:lpstr>
      <vt:lpstr>CorelDRAW</vt:lpstr>
      <vt:lpstr>PowerPoint-presentatie</vt:lpstr>
      <vt:lpstr>Student Manual</vt:lpstr>
      <vt:lpstr>PowerPoint-presentatie</vt:lpstr>
      <vt:lpstr>PowerPoint-presentatie</vt:lpstr>
      <vt:lpstr>PowerPoint-presentatie</vt:lpstr>
      <vt:lpstr>PowerPoint-presentatie</vt:lpstr>
      <vt:lpstr>Basics of Financial Management Chapter 1</vt:lpstr>
      <vt:lpstr>PowerPoint-presentatie</vt:lpstr>
      <vt:lpstr>PowerPoint-presentatie</vt:lpstr>
      <vt:lpstr>Company</vt:lpstr>
      <vt:lpstr>Production process</vt:lpstr>
      <vt:lpstr>What does this look like for beer?</vt:lpstr>
      <vt:lpstr>Efficiency and effectiveness in the production process </vt:lpstr>
      <vt:lpstr>PowerPoint-presentatie</vt:lpstr>
      <vt:lpstr>Production resources</vt:lpstr>
      <vt:lpstr>Aspects of the choice of a legal form</vt:lpstr>
      <vt:lpstr>PowerPoint-presentatie</vt:lpstr>
      <vt:lpstr>PowerPoint-presentatie</vt:lpstr>
      <vt:lpstr>PowerPoint-presentatie</vt:lpstr>
      <vt:lpstr>VOC</vt:lpstr>
      <vt:lpstr>PowerPoint-presentatie</vt:lpstr>
      <vt:lpstr>PowerPoint-presentatie</vt:lpstr>
      <vt:lpstr>Liability</vt:lpstr>
      <vt:lpstr>Tax</vt:lpstr>
      <vt:lpstr>PowerPoint-presentatie</vt:lpstr>
      <vt:lpstr>Basics of Financial Management Chapter 3</vt:lpstr>
      <vt:lpstr>PowerPoint-presentatie</vt:lpstr>
      <vt:lpstr>PowerPoint-presentatie</vt:lpstr>
      <vt:lpstr>PowerPoint-presentatie</vt:lpstr>
      <vt:lpstr>PowerPoint-presentatie</vt:lpstr>
      <vt:lpstr>PowerPoint-presentatie</vt:lpstr>
      <vt:lpstr>PowerPoint-presentatie</vt:lpstr>
      <vt:lpstr>PowerPoint-presentatie</vt:lpstr>
      <vt:lpstr>I Balance sheet Example 3.1 La Paz </vt:lpstr>
      <vt:lpstr>Example 3.1 Final Balance sheet</vt:lpstr>
      <vt:lpstr>Profit determination</vt:lpstr>
      <vt:lpstr>Exercise E3.1</vt:lpstr>
      <vt:lpstr>PowerPoint-presentatie</vt:lpstr>
      <vt:lpstr>II Income statement: Revenues and costs  </vt:lpstr>
      <vt:lpstr>II Income Statement Ex 1- La Paz</vt:lpstr>
      <vt:lpstr>II Income Statement Ex 1- La Paz</vt:lpstr>
      <vt:lpstr>Continuation Exercise E3.1</vt:lpstr>
      <vt:lpstr>PowerPoint-presentatie</vt:lpstr>
      <vt:lpstr>PowerPoint-presentatie</vt:lpstr>
      <vt:lpstr>             III Impact on Cash /Profit ??    </vt:lpstr>
      <vt:lpstr>Cash flow vs. Profit</vt:lpstr>
      <vt:lpstr>III Cash flow Ex1- La Paz-2016</vt:lpstr>
      <vt:lpstr>COST BUT NO CASH FLOW:     1. depreciation</vt:lpstr>
      <vt:lpstr>PowerPoint-presentatie</vt:lpstr>
      <vt:lpstr>COST BUT NO CASH FLOW:     1. depreciation</vt:lpstr>
      <vt:lpstr>PowerPoint-presentatie</vt:lpstr>
      <vt:lpstr>PowerPoint-presentatie</vt:lpstr>
      <vt:lpstr>PowerPoint-presentatie</vt:lpstr>
      <vt:lpstr>PowerPoint-presentatie</vt:lpstr>
    </vt:vector>
  </TitlesOfParts>
  <Company>Noordhoff Uitgevers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ode</dc:creator>
  <cp:lastModifiedBy>B.P. Van 'T Veer</cp:lastModifiedBy>
  <cp:revision>107</cp:revision>
  <cp:lastPrinted>2018-09-03T06:26:50Z</cp:lastPrinted>
  <dcterms:created xsi:type="dcterms:W3CDTF">2009-06-04T09:59:07Z</dcterms:created>
  <dcterms:modified xsi:type="dcterms:W3CDTF">2018-09-03T11:07:05Z</dcterms:modified>
</cp:coreProperties>
</file>